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4"/>
  </p:notesMasterIdLst>
  <p:handoutMasterIdLst>
    <p:handoutMasterId r:id="rId45"/>
  </p:handoutMasterIdLst>
  <p:sldIdLst>
    <p:sldId id="298" r:id="rId5"/>
    <p:sldId id="300" r:id="rId6"/>
    <p:sldId id="301" r:id="rId7"/>
    <p:sldId id="302" r:id="rId8"/>
    <p:sldId id="303" r:id="rId9"/>
    <p:sldId id="305" r:id="rId10"/>
    <p:sldId id="304" r:id="rId11"/>
    <p:sldId id="310" r:id="rId12"/>
    <p:sldId id="307" r:id="rId13"/>
    <p:sldId id="308" r:id="rId14"/>
    <p:sldId id="306" r:id="rId15"/>
    <p:sldId id="309"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2" r:id="rId37"/>
    <p:sldId id="331" r:id="rId38"/>
    <p:sldId id="333" r:id="rId39"/>
    <p:sldId id="334" r:id="rId40"/>
    <p:sldId id="335" r:id="rId41"/>
    <p:sldId id="337" r:id="rId42"/>
    <p:sldId id="336" r:id="rId4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0EE191-B215-44DA-8BE1-4AB5643887BC}"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fr-FR"/>
        </a:p>
      </dgm:t>
    </dgm:pt>
    <dgm:pt modelId="{B0229170-2895-46DD-B597-C729392BBABF}">
      <dgm:prSet/>
      <dgm:spPr/>
      <dgm:t>
        <a:bodyPr/>
        <a:lstStyle/>
        <a:p>
          <a:r>
            <a:rPr lang="fr-FR"/>
            <a:t>Facilité d’intégration</a:t>
          </a:r>
        </a:p>
      </dgm:t>
    </dgm:pt>
    <dgm:pt modelId="{ACB38077-71A4-4E94-B28C-77FF4BD9B297}" type="parTrans" cxnId="{ECBBF7BF-C462-4094-B03F-BFE5891EA81A}">
      <dgm:prSet/>
      <dgm:spPr/>
      <dgm:t>
        <a:bodyPr/>
        <a:lstStyle/>
        <a:p>
          <a:endParaRPr lang="fr-FR"/>
        </a:p>
      </dgm:t>
    </dgm:pt>
    <dgm:pt modelId="{66676A9F-C013-42F1-9BC9-044638E714F2}" type="sibTrans" cxnId="{ECBBF7BF-C462-4094-B03F-BFE5891EA81A}">
      <dgm:prSet/>
      <dgm:spPr/>
      <dgm:t>
        <a:bodyPr/>
        <a:lstStyle/>
        <a:p>
          <a:endParaRPr lang="fr-FR"/>
        </a:p>
      </dgm:t>
    </dgm:pt>
    <dgm:pt modelId="{B8C72E3B-F8DA-4BAE-A276-D6119CFC2EFD}">
      <dgm:prSet/>
      <dgm:spPr/>
      <dgm:t>
        <a:bodyPr/>
        <a:lstStyle/>
        <a:p>
          <a:r>
            <a:rPr lang="fr-FR"/>
            <a:t>Abstraction</a:t>
          </a:r>
        </a:p>
      </dgm:t>
    </dgm:pt>
    <dgm:pt modelId="{E1660163-1297-45B4-9E8A-36D4245CB8F9}" type="parTrans" cxnId="{8E5C4619-1A54-449C-AF4A-7EF8C43BEDA8}">
      <dgm:prSet/>
      <dgm:spPr/>
      <dgm:t>
        <a:bodyPr/>
        <a:lstStyle/>
        <a:p>
          <a:endParaRPr lang="fr-FR"/>
        </a:p>
      </dgm:t>
    </dgm:pt>
    <dgm:pt modelId="{507CA280-EAF5-40A1-A432-3B2CC2C92C29}" type="sibTrans" cxnId="{8E5C4619-1A54-449C-AF4A-7EF8C43BEDA8}">
      <dgm:prSet/>
      <dgm:spPr/>
      <dgm:t>
        <a:bodyPr/>
        <a:lstStyle/>
        <a:p>
          <a:endParaRPr lang="fr-FR"/>
        </a:p>
      </dgm:t>
    </dgm:pt>
    <dgm:pt modelId="{C540A573-3BEF-4669-BDE1-B3555DA7AF16}">
      <dgm:prSet/>
      <dgm:spPr/>
      <dgm:t>
        <a:bodyPr/>
        <a:lstStyle/>
        <a:p>
          <a:r>
            <a:rPr lang="fr-FR"/>
            <a:t>Utilisation du modèle par des clients</a:t>
          </a:r>
        </a:p>
      </dgm:t>
    </dgm:pt>
    <dgm:pt modelId="{78ECDA17-C64A-4982-BEA2-4847E5728A06}" type="parTrans" cxnId="{4A020A25-3D22-4CA8-85BB-45C389BFD0C8}">
      <dgm:prSet/>
      <dgm:spPr/>
      <dgm:t>
        <a:bodyPr/>
        <a:lstStyle/>
        <a:p>
          <a:endParaRPr lang="fr-FR"/>
        </a:p>
      </dgm:t>
    </dgm:pt>
    <dgm:pt modelId="{784E7F82-9918-4633-BB16-04DB3373C7FE}" type="sibTrans" cxnId="{4A020A25-3D22-4CA8-85BB-45C389BFD0C8}">
      <dgm:prSet/>
      <dgm:spPr/>
      <dgm:t>
        <a:bodyPr/>
        <a:lstStyle/>
        <a:p>
          <a:endParaRPr lang="fr-FR"/>
        </a:p>
      </dgm:t>
    </dgm:pt>
    <dgm:pt modelId="{9C428258-0158-46EF-AE7C-1135450BAB1A}">
      <dgm:prSet/>
      <dgm:spPr/>
      <dgm:t>
        <a:bodyPr/>
        <a:lstStyle/>
        <a:p>
          <a:r>
            <a:rPr lang="fr-FR"/>
            <a:t>Mise à jour facile</a:t>
          </a:r>
        </a:p>
      </dgm:t>
    </dgm:pt>
    <dgm:pt modelId="{A46D8C4F-C52C-45B7-B883-DC6869074A44}" type="parTrans" cxnId="{E985E535-4E5F-4F33-87CB-D78CF8153BD2}">
      <dgm:prSet/>
      <dgm:spPr/>
      <dgm:t>
        <a:bodyPr/>
        <a:lstStyle/>
        <a:p>
          <a:endParaRPr lang="fr-FR"/>
        </a:p>
      </dgm:t>
    </dgm:pt>
    <dgm:pt modelId="{38F2BAE2-AFEB-4B27-B95A-1E61A23F0624}" type="sibTrans" cxnId="{E985E535-4E5F-4F33-87CB-D78CF8153BD2}">
      <dgm:prSet/>
      <dgm:spPr/>
      <dgm:t>
        <a:bodyPr/>
        <a:lstStyle/>
        <a:p>
          <a:endParaRPr lang="fr-FR"/>
        </a:p>
      </dgm:t>
    </dgm:pt>
    <dgm:pt modelId="{4673A1B1-E07E-434E-9D62-DC37EEC856A1}">
      <dgm:prSet/>
      <dgm:spPr/>
      <dgm:t>
        <a:bodyPr/>
        <a:lstStyle/>
        <a:p>
          <a:r>
            <a:rPr lang="fr-FR"/>
            <a:t>Sécurité</a:t>
          </a:r>
        </a:p>
      </dgm:t>
    </dgm:pt>
    <dgm:pt modelId="{198487A0-6775-4E79-8F77-5905BECD4C4A}" type="parTrans" cxnId="{ED1FE047-29DD-4C14-813F-36DDA92DFA28}">
      <dgm:prSet/>
      <dgm:spPr/>
      <dgm:t>
        <a:bodyPr/>
        <a:lstStyle/>
        <a:p>
          <a:endParaRPr lang="fr-FR"/>
        </a:p>
      </dgm:t>
    </dgm:pt>
    <dgm:pt modelId="{B1C62FE7-96EB-4461-9DCA-4CB3B7D59CF2}" type="sibTrans" cxnId="{ED1FE047-29DD-4C14-813F-36DDA92DFA28}">
      <dgm:prSet/>
      <dgm:spPr/>
      <dgm:t>
        <a:bodyPr/>
        <a:lstStyle/>
        <a:p>
          <a:endParaRPr lang="fr-FR"/>
        </a:p>
      </dgm:t>
    </dgm:pt>
    <dgm:pt modelId="{BEAD1665-DD6E-4898-8032-78C3412658EC}" type="pres">
      <dgm:prSet presAssocID="{950EE191-B215-44DA-8BE1-4AB5643887BC}" presName="Name0" presStyleCnt="0">
        <dgm:presLayoutVars>
          <dgm:dir/>
          <dgm:animLvl val="lvl"/>
          <dgm:resizeHandles val="exact"/>
        </dgm:presLayoutVars>
      </dgm:prSet>
      <dgm:spPr/>
    </dgm:pt>
    <dgm:pt modelId="{81885EE2-D94D-46FB-BEFF-65559CC576F7}" type="pres">
      <dgm:prSet presAssocID="{B0229170-2895-46DD-B597-C729392BBABF}" presName="linNode" presStyleCnt="0"/>
      <dgm:spPr/>
    </dgm:pt>
    <dgm:pt modelId="{A33E5CFC-08F0-427A-B488-44A2055B50AD}" type="pres">
      <dgm:prSet presAssocID="{B0229170-2895-46DD-B597-C729392BBABF}" presName="parentText" presStyleLbl="node1" presStyleIdx="0" presStyleCnt="5">
        <dgm:presLayoutVars>
          <dgm:chMax val="1"/>
          <dgm:bulletEnabled val="1"/>
        </dgm:presLayoutVars>
      </dgm:prSet>
      <dgm:spPr/>
    </dgm:pt>
    <dgm:pt modelId="{E063B2BD-F8A5-41D3-88D4-BE191639CAAF}" type="pres">
      <dgm:prSet presAssocID="{66676A9F-C013-42F1-9BC9-044638E714F2}" presName="sp" presStyleCnt="0"/>
      <dgm:spPr/>
    </dgm:pt>
    <dgm:pt modelId="{ED20A2AD-9851-48D2-A86B-FBD05500DB84}" type="pres">
      <dgm:prSet presAssocID="{B8C72E3B-F8DA-4BAE-A276-D6119CFC2EFD}" presName="linNode" presStyleCnt="0"/>
      <dgm:spPr/>
    </dgm:pt>
    <dgm:pt modelId="{B747170E-3E92-4ED0-A757-31501051FD42}" type="pres">
      <dgm:prSet presAssocID="{B8C72E3B-F8DA-4BAE-A276-D6119CFC2EFD}" presName="parentText" presStyleLbl="node1" presStyleIdx="1" presStyleCnt="5">
        <dgm:presLayoutVars>
          <dgm:chMax val="1"/>
          <dgm:bulletEnabled val="1"/>
        </dgm:presLayoutVars>
      </dgm:prSet>
      <dgm:spPr/>
    </dgm:pt>
    <dgm:pt modelId="{E90B5DA2-148E-4298-85C0-1718CD997AE4}" type="pres">
      <dgm:prSet presAssocID="{507CA280-EAF5-40A1-A432-3B2CC2C92C29}" presName="sp" presStyleCnt="0"/>
      <dgm:spPr/>
    </dgm:pt>
    <dgm:pt modelId="{F669E5AA-CEB1-4A23-90D3-C50259F06310}" type="pres">
      <dgm:prSet presAssocID="{C540A573-3BEF-4669-BDE1-B3555DA7AF16}" presName="linNode" presStyleCnt="0"/>
      <dgm:spPr/>
    </dgm:pt>
    <dgm:pt modelId="{DEB2FDDB-19ED-4AC0-850F-7C1102483F56}" type="pres">
      <dgm:prSet presAssocID="{C540A573-3BEF-4669-BDE1-B3555DA7AF16}" presName="parentText" presStyleLbl="node1" presStyleIdx="2" presStyleCnt="5">
        <dgm:presLayoutVars>
          <dgm:chMax val="1"/>
          <dgm:bulletEnabled val="1"/>
        </dgm:presLayoutVars>
      </dgm:prSet>
      <dgm:spPr/>
    </dgm:pt>
    <dgm:pt modelId="{EB4FA9F0-B969-4308-B01A-7A6CF04A4C8F}" type="pres">
      <dgm:prSet presAssocID="{784E7F82-9918-4633-BB16-04DB3373C7FE}" presName="sp" presStyleCnt="0"/>
      <dgm:spPr/>
    </dgm:pt>
    <dgm:pt modelId="{282D34B3-A2DD-4CA8-B0E3-B9C571326385}" type="pres">
      <dgm:prSet presAssocID="{9C428258-0158-46EF-AE7C-1135450BAB1A}" presName="linNode" presStyleCnt="0"/>
      <dgm:spPr/>
    </dgm:pt>
    <dgm:pt modelId="{DD03A4E8-EB94-421C-A872-34FC59F69F94}" type="pres">
      <dgm:prSet presAssocID="{9C428258-0158-46EF-AE7C-1135450BAB1A}" presName="parentText" presStyleLbl="node1" presStyleIdx="3" presStyleCnt="5">
        <dgm:presLayoutVars>
          <dgm:chMax val="1"/>
          <dgm:bulletEnabled val="1"/>
        </dgm:presLayoutVars>
      </dgm:prSet>
      <dgm:spPr/>
    </dgm:pt>
    <dgm:pt modelId="{E59383C3-9B3F-4579-8C77-64A4A32155A7}" type="pres">
      <dgm:prSet presAssocID="{38F2BAE2-AFEB-4B27-B95A-1E61A23F0624}" presName="sp" presStyleCnt="0"/>
      <dgm:spPr/>
    </dgm:pt>
    <dgm:pt modelId="{C2F52E55-151B-4A10-9FC3-C0EED1E850CF}" type="pres">
      <dgm:prSet presAssocID="{4673A1B1-E07E-434E-9D62-DC37EEC856A1}" presName="linNode" presStyleCnt="0"/>
      <dgm:spPr/>
    </dgm:pt>
    <dgm:pt modelId="{764F41A9-4801-41CC-953E-CDED861CC41B}" type="pres">
      <dgm:prSet presAssocID="{4673A1B1-E07E-434E-9D62-DC37EEC856A1}" presName="parentText" presStyleLbl="node1" presStyleIdx="4" presStyleCnt="5">
        <dgm:presLayoutVars>
          <dgm:chMax val="1"/>
          <dgm:bulletEnabled val="1"/>
        </dgm:presLayoutVars>
      </dgm:prSet>
      <dgm:spPr/>
    </dgm:pt>
  </dgm:ptLst>
  <dgm:cxnLst>
    <dgm:cxn modelId="{8E5C4619-1A54-449C-AF4A-7EF8C43BEDA8}" srcId="{950EE191-B215-44DA-8BE1-4AB5643887BC}" destId="{B8C72E3B-F8DA-4BAE-A276-D6119CFC2EFD}" srcOrd="1" destOrd="0" parTransId="{E1660163-1297-45B4-9E8A-36D4245CB8F9}" sibTransId="{507CA280-EAF5-40A1-A432-3B2CC2C92C29}"/>
    <dgm:cxn modelId="{4A020A25-3D22-4CA8-85BB-45C389BFD0C8}" srcId="{950EE191-B215-44DA-8BE1-4AB5643887BC}" destId="{C540A573-3BEF-4669-BDE1-B3555DA7AF16}" srcOrd="2" destOrd="0" parTransId="{78ECDA17-C64A-4982-BEA2-4847E5728A06}" sibTransId="{784E7F82-9918-4633-BB16-04DB3373C7FE}"/>
    <dgm:cxn modelId="{7F859728-17BF-44AA-B408-7C1EEB43CA96}" type="presOf" srcId="{950EE191-B215-44DA-8BE1-4AB5643887BC}" destId="{BEAD1665-DD6E-4898-8032-78C3412658EC}" srcOrd="0" destOrd="0" presId="urn:microsoft.com/office/officeart/2005/8/layout/vList5"/>
    <dgm:cxn modelId="{E985E535-4E5F-4F33-87CB-D78CF8153BD2}" srcId="{950EE191-B215-44DA-8BE1-4AB5643887BC}" destId="{9C428258-0158-46EF-AE7C-1135450BAB1A}" srcOrd="3" destOrd="0" parTransId="{A46D8C4F-C52C-45B7-B883-DC6869074A44}" sibTransId="{38F2BAE2-AFEB-4B27-B95A-1E61A23F0624}"/>
    <dgm:cxn modelId="{D8F1FF3E-E4FD-4790-8043-333564816A74}" type="presOf" srcId="{C540A573-3BEF-4669-BDE1-B3555DA7AF16}" destId="{DEB2FDDB-19ED-4AC0-850F-7C1102483F56}" srcOrd="0" destOrd="0" presId="urn:microsoft.com/office/officeart/2005/8/layout/vList5"/>
    <dgm:cxn modelId="{ED1FE047-29DD-4C14-813F-36DDA92DFA28}" srcId="{950EE191-B215-44DA-8BE1-4AB5643887BC}" destId="{4673A1B1-E07E-434E-9D62-DC37EEC856A1}" srcOrd="4" destOrd="0" parTransId="{198487A0-6775-4E79-8F77-5905BECD4C4A}" sibTransId="{B1C62FE7-96EB-4461-9DCA-4CB3B7D59CF2}"/>
    <dgm:cxn modelId="{9BDDEA8D-B6CF-48B6-A171-2C1E85E25972}" type="presOf" srcId="{4673A1B1-E07E-434E-9D62-DC37EEC856A1}" destId="{764F41A9-4801-41CC-953E-CDED861CC41B}" srcOrd="0" destOrd="0" presId="urn:microsoft.com/office/officeart/2005/8/layout/vList5"/>
    <dgm:cxn modelId="{D8A7F4B5-A40A-4F8A-8908-3809DC271922}" type="presOf" srcId="{9C428258-0158-46EF-AE7C-1135450BAB1A}" destId="{DD03A4E8-EB94-421C-A872-34FC59F69F94}" srcOrd="0" destOrd="0" presId="urn:microsoft.com/office/officeart/2005/8/layout/vList5"/>
    <dgm:cxn modelId="{ECBBF7BF-C462-4094-B03F-BFE5891EA81A}" srcId="{950EE191-B215-44DA-8BE1-4AB5643887BC}" destId="{B0229170-2895-46DD-B597-C729392BBABF}" srcOrd="0" destOrd="0" parTransId="{ACB38077-71A4-4E94-B28C-77FF4BD9B297}" sibTransId="{66676A9F-C013-42F1-9BC9-044638E714F2}"/>
    <dgm:cxn modelId="{FB283EF3-B4BF-4DEB-A4DF-863D7700CEC5}" type="presOf" srcId="{B8C72E3B-F8DA-4BAE-A276-D6119CFC2EFD}" destId="{B747170E-3E92-4ED0-A757-31501051FD42}" srcOrd="0" destOrd="0" presId="urn:microsoft.com/office/officeart/2005/8/layout/vList5"/>
    <dgm:cxn modelId="{81EFB0FB-D1A3-4E5B-A9DF-601CE3A2952A}" type="presOf" srcId="{B0229170-2895-46DD-B597-C729392BBABF}" destId="{A33E5CFC-08F0-427A-B488-44A2055B50AD}" srcOrd="0" destOrd="0" presId="urn:microsoft.com/office/officeart/2005/8/layout/vList5"/>
    <dgm:cxn modelId="{5A4D3A9A-4BFD-4768-9A57-ACAD3EB15BD4}" type="presParOf" srcId="{BEAD1665-DD6E-4898-8032-78C3412658EC}" destId="{81885EE2-D94D-46FB-BEFF-65559CC576F7}" srcOrd="0" destOrd="0" presId="urn:microsoft.com/office/officeart/2005/8/layout/vList5"/>
    <dgm:cxn modelId="{E3593AF0-86D2-49E6-AB9A-5E49FD2874EC}" type="presParOf" srcId="{81885EE2-D94D-46FB-BEFF-65559CC576F7}" destId="{A33E5CFC-08F0-427A-B488-44A2055B50AD}" srcOrd="0" destOrd="0" presId="urn:microsoft.com/office/officeart/2005/8/layout/vList5"/>
    <dgm:cxn modelId="{FCA02996-43D4-4F45-BABE-CFE9E9C97121}" type="presParOf" srcId="{BEAD1665-DD6E-4898-8032-78C3412658EC}" destId="{E063B2BD-F8A5-41D3-88D4-BE191639CAAF}" srcOrd="1" destOrd="0" presId="urn:microsoft.com/office/officeart/2005/8/layout/vList5"/>
    <dgm:cxn modelId="{DFE11197-E61E-4735-95F0-8375815458A1}" type="presParOf" srcId="{BEAD1665-DD6E-4898-8032-78C3412658EC}" destId="{ED20A2AD-9851-48D2-A86B-FBD05500DB84}" srcOrd="2" destOrd="0" presId="urn:microsoft.com/office/officeart/2005/8/layout/vList5"/>
    <dgm:cxn modelId="{369F67AF-4BFD-4D2A-80FC-58E38C6D8791}" type="presParOf" srcId="{ED20A2AD-9851-48D2-A86B-FBD05500DB84}" destId="{B747170E-3E92-4ED0-A757-31501051FD42}" srcOrd="0" destOrd="0" presId="urn:microsoft.com/office/officeart/2005/8/layout/vList5"/>
    <dgm:cxn modelId="{4B32D950-7839-48AC-A9D0-488241EF4F1A}" type="presParOf" srcId="{BEAD1665-DD6E-4898-8032-78C3412658EC}" destId="{E90B5DA2-148E-4298-85C0-1718CD997AE4}" srcOrd="3" destOrd="0" presId="urn:microsoft.com/office/officeart/2005/8/layout/vList5"/>
    <dgm:cxn modelId="{9372C613-8C67-4DF5-A772-BC5B1D2C6C30}" type="presParOf" srcId="{BEAD1665-DD6E-4898-8032-78C3412658EC}" destId="{F669E5AA-CEB1-4A23-90D3-C50259F06310}" srcOrd="4" destOrd="0" presId="urn:microsoft.com/office/officeart/2005/8/layout/vList5"/>
    <dgm:cxn modelId="{40FBD85B-A199-41A8-9DD6-01954463ADCC}" type="presParOf" srcId="{F669E5AA-CEB1-4A23-90D3-C50259F06310}" destId="{DEB2FDDB-19ED-4AC0-850F-7C1102483F56}" srcOrd="0" destOrd="0" presId="urn:microsoft.com/office/officeart/2005/8/layout/vList5"/>
    <dgm:cxn modelId="{742CD82D-2154-4862-83F3-AB87BAD5A065}" type="presParOf" srcId="{BEAD1665-DD6E-4898-8032-78C3412658EC}" destId="{EB4FA9F0-B969-4308-B01A-7A6CF04A4C8F}" srcOrd="5" destOrd="0" presId="urn:microsoft.com/office/officeart/2005/8/layout/vList5"/>
    <dgm:cxn modelId="{60618154-CEC7-422D-BEA6-D8740D3B57F1}" type="presParOf" srcId="{BEAD1665-DD6E-4898-8032-78C3412658EC}" destId="{282D34B3-A2DD-4CA8-B0E3-B9C571326385}" srcOrd="6" destOrd="0" presId="urn:microsoft.com/office/officeart/2005/8/layout/vList5"/>
    <dgm:cxn modelId="{CDCDF3CA-EE48-4A6F-AEEE-54E906534C79}" type="presParOf" srcId="{282D34B3-A2DD-4CA8-B0E3-B9C571326385}" destId="{DD03A4E8-EB94-421C-A872-34FC59F69F94}" srcOrd="0" destOrd="0" presId="urn:microsoft.com/office/officeart/2005/8/layout/vList5"/>
    <dgm:cxn modelId="{B8572F82-C2F5-4D53-88D2-7C67FEBAD7E1}" type="presParOf" srcId="{BEAD1665-DD6E-4898-8032-78C3412658EC}" destId="{E59383C3-9B3F-4579-8C77-64A4A32155A7}" srcOrd="7" destOrd="0" presId="urn:microsoft.com/office/officeart/2005/8/layout/vList5"/>
    <dgm:cxn modelId="{E02E77B0-EF91-4045-BAD8-9A008448C118}" type="presParOf" srcId="{BEAD1665-DD6E-4898-8032-78C3412658EC}" destId="{C2F52E55-151B-4A10-9FC3-C0EED1E850CF}" srcOrd="8" destOrd="0" presId="urn:microsoft.com/office/officeart/2005/8/layout/vList5"/>
    <dgm:cxn modelId="{AC4B4B14-1A0A-41D5-8944-5FCA32F60BC2}" type="presParOf" srcId="{C2F52E55-151B-4A10-9FC3-C0EED1E850CF}" destId="{764F41A9-4801-41CC-953E-CDED861CC41B}"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310DBA-1200-4983-8BB8-F942E07F48A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fr-FR"/>
        </a:p>
      </dgm:t>
    </dgm:pt>
    <dgm:pt modelId="{48C6D3F3-79F3-4B81-A87E-B01B7A85B23A}">
      <dgm:prSet/>
      <dgm:spPr/>
      <dgm:t>
        <a:bodyPr/>
        <a:lstStyle/>
        <a:p>
          <a:r>
            <a:rPr lang="fr-FR"/>
            <a:t>Gestion d’un serveur</a:t>
          </a:r>
        </a:p>
      </dgm:t>
    </dgm:pt>
    <dgm:pt modelId="{6489378F-44F3-4AE3-B31D-A7B473FED6BB}" type="parTrans" cxnId="{FD73D57A-2E09-4625-8851-EB0037404992}">
      <dgm:prSet/>
      <dgm:spPr/>
      <dgm:t>
        <a:bodyPr/>
        <a:lstStyle/>
        <a:p>
          <a:endParaRPr lang="fr-FR"/>
        </a:p>
      </dgm:t>
    </dgm:pt>
    <dgm:pt modelId="{BF61C12C-08FC-43FA-8B89-8606E1E6EEC8}" type="sibTrans" cxnId="{FD73D57A-2E09-4625-8851-EB0037404992}">
      <dgm:prSet/>
      <dgm:spPr/>
      <dgm:t>
        <a:bodyPr/>
        <a:lstStyle/>
        <a:p>
          <a:endParaRPr lang="fr-FR"/>
        </a:p>
      </dgm:t>
    </dgm:pt>
    <dgm:pt modelId="{2C3BACA6-0AA4-4B11-9BBF-72430070C399}">
      <dgm:prSet/>
      <dgm:spPr/>
      <dgm:t>
        <a:bodyPr/>
        <a:lstStyle/>
        <a:p>
          <a:r>
            <a:rPr lang="fr-FR"/>
            <a:t>Evolutivité</a:t>
          </a:r>
        </a:p>
      </dgm:t>
    </dgm:pt>
    <dgm:pt modelId="{9BAD6434-DE3A-4BC8-83C1-4E7F9CB1FF2F}" type="parTrans" cxnId="{8CA9443F-E7B6-4DC6-B83F-E1E6DE7B1496}">
      <dgm:prSet/>
      <dgm:spPr/>
      <dgm:t>
        <a:bodyPr/>
        <a:lstStyle/>
        <a:p>
          <a:endParaRPr lang="fr-FR"/>
        </a:p>
      </dgm:t>
    </dgm:pt>
    <dgm:pt modelId="{A8E3FEE4-DBF9-4BF8-88B2-2B85C1AA27DF}" type="sibTrans" cxnId="{8CA9443F-E7B6-4DC6-B83F-E1E6DE7B1496}">
      <dgm:prSet/>
      <dgm:spPr/>
      <dgm:t>
        <a:bodyPr/>
        <a:lstStyle/>
        <a:p>
          <a:endParaRPr lang="fr-FR"/>
        </a:p>
      </dgm:t>
    </dgm:pt>
    <dgm:pt modelId="{21714A7C-E60C-4303-B479-DCFEECCF9FFB}">
      <dgm:prSet/>
      <dgm:spPr/>
      <dgm:t>
        <a:bodyPr/>
        <a:lstStyle/>
        <a:p>
          <a:r>
            <a:rPr lang="fr-FR"/>
            <a:t>Support intégré pour Flask</a:t>
          </a:r>
        </a:p>
      </dgm:t>
    </dgm:pt>
    <dgm:pt modelId="{04BA9EB5-13F1-4D97-9E9E-98233C69A37E}" type="parTrans" cxnId="{0BF28236-FDFE-4330-A49B-54615E33DA0F}">
      <dgm:prSet/>
      <dgm:spPr/>
      <dgm:t>
        <a:bodyPr/>
        <a:lstStyle/>
        <a:p>
          <a:endParaRPr lang="fr-FR"/>
        </a:p>
      </dgm:t>
    </dgm:pt>
    <dgm:pt modelId="{F70CE07E-617C-45EB-B46A-0C1CFF2D86E1}" type="sibTrans" cxnId="{0BF28236-FDFE-4330-A49B-54615E33DA0F}">
      <dgm:prSet/>
      <dgm:spPr/>
      <dgm:t>
        <a:bodyPr/>
        <a:lstStyle/>
        <a:p>
          <a:endParaRPr lang="fr-FR"/>
        </a:p>
      </dgm:t>
    </dgm:pt>
    <dgm:pt modelId="{050E4E42-780E-4B3E-89B6-223BE27CA978}">
      <dgm:prSet/>
      <dgm:spPr/>
      <dgm:t>
        <a:bodyPr/>
        <a:lstStyle/>
        <a:p>
          <a:r>
            <a:rPr lang="fr-FR"/>
            <a:t>Peu couteux</a:t>
          </a:r>
        </a:p>
      </dgm:t>
    </dgm:pt>
    <dgm:pt modelId="{82AC7EF3-D46F-4668-9A32-6BF5CC9A63FB}" type="parTrans" cxnId="{4BBE9BDD-B705-4102-8BAF-AC890DB101BB}">
      <dgm:prSet/>
      <dgm:spPr/>
      <dgm:t>
        <a:bodyPr/>
        <a:lstStyle/>
        <a:p>
          <a:endParaRPr lang="fr-FR"/>
        </a:p>
      </dgm:t>
    </dgm:pt>
    <dgm:pt modelId="{587BCC13-E061-425B-8937-F5F9FFA22D0D}" type="sibTrans" cxnId="{4BBE9BDD-B705-4102-8BAF-AC890DB101BB}">
      <dgm:prSet/>
      <dgm:spPr/>
      <dgm:t>
        <a:bodyPr/>
        <a:lstStyle/>
        <a:p>
          <a:endParaRPr lang="fr-FR"/>
        </a:p>
      </dgm:t>
    </dgm:pt>
    <dgm:pt modelId="{F828C6DB-7565-44B4-9410-0DA6D33E2E3F}">
      <dgm:prSet/>
      <dgm:spPr/>
      <dgm:t>
        <a:bodyPr/>
        <a:lstStyle/>
        <a:p>
          <a:r>
            <a:rPr lang="fr-FR"/>
            <a:t>Base de données</a:t>
          </a:r>
        </a:p>
      </dgm:t>
    </dgm:pt>
    <dgm:pt modelId="{22737F21-7F0E-4C6A-ACAC-FE8445A12F33}" type="parTrans" cxnId="{A3AC5CA1-4F31-43E4-B9CC-F285871323D1}">
      <dgm:prSet/>
      <dgm:spPr/>
      <dgm:t>
        <a:bodyPr/>
        <a:lstStyle/>
        <a:p>
          <a:endParaRPr lang="fr-FR"/>
        </a:p>
      </dgm:t>
    </dgm:pt>
    <dgm:pt modelId="{58CB30A2-4A0B-4273-B795-737589598318}" type="sibTrans" cxnId="{A3AC5CA1-4F31-43E4-B9CC-F285871323D1}">
      <dgm:prSet/>
      <dgm:spPr/>
      <dgm:t>
        <a:bodyPr/>
        <a:lstStyle/>
        <a:p>
          <a:endParaRPr lang="fr-FR"/>
        </a:p>
      </dgm:t>
    </dgm:pt>
    <dgm:pt modelId="{6F8064B4-19E8-4FC9-9D69-61D71AA18E60}" type="pres">
      <dgm:prSet presAssocID="{E6310DBA-1200-4983-8BB8-F942E07F48A0}" presName="linear" presStyleCnt="0">
        <dgm:presLayoutVars>
          <dgm:animLvl val="lvl"/>
          <dgm:resizeHandles val="exact"/>
        </dgm:presLayoutVars>
      </dgm:prSet>
      <dgm:spPr/>
    </dgm:pt>
    <dgm:pt modelId="{E4B88BD1-60CE-4A85-A2A2-D68626C0BD77}" type="pres">
      <dgm:prSet presAssocID="{48C6D3F3-79F3-4B81-A87E-B01B7A85B23A}" presName="parentText" presStyleLbl="node1" presStyleIdx="0" presStyleCnt="5">
        <dgm:presLayoutVars>
          <dgm:chMax val="0"/>
          <dgm:bulletEnabled val="1"/>
        </dgm:presLayoutVars>
      </dgm:prSet>
      <dgm:spPr/>
    </dgm:pt>
    <dgm:pt modelId="{362FB3A8-9067-45E0-BCD5-F5EE21493B0C}" type="pres">
      <dgm:prSet presAssocID="{BF61C12C-08FC-43FA-8B89-8606E1E6EEC8}" presName="spacer" presStyleCnt="0"/>
      <dgm:spPr/>
    </dgm:pt>
    <dgm:pt modelId="{69C22A9D-C926-4845-82DE-E1E3E58742A2}" type="pres">
      <dgm:prSet presAssocID="{2C3BACA6-0AA4-4B11-9BBF-72430070C399}" presName="parentText" presStyleLbl="node1" presStyleIdx="1" presStyleCnt="5">
        <dgm:presLayoutVars>
          <dgm:chMax val="0"/>
          <dgm:bulletEnabled val="1"/>
        </dgm:presLayoutVars>
      </dgm:prSet>
      <dgm:spPr/>
    </dgm:pt>
    <dgm:pt modelId="{559E0C3F-E972-4CC7-B850-A4C7AAE78244}" type="pres">
      <dgm:prSet presAssocID="{A8E3FEE4-DBF9-4BF8-88B2-2B85C1AA27DF}" presName="spacer" presStyleCnt="0"/>
      <dgm:spPr/>
    </dgm:pt>
    <dgm:pt modelId="{B4594019-46DF-4D83-9E35-D1356C379A21}" type="pres">
      <dgm:prSet presAssocID="{21714A7C-E60C-4303-B479-DCFEECCF9FFB}" presName="parentText" presStyleLbl="node1" presStyleIdx="2" presStyleCnt="5">
        <dgm:presLayoutVars>
          <dgm:chMax val="0"/>
          <dgm:bulletEnabled val="1"/>
        </dgm:presLayoutVars>
      </dgm:prSet>
      <dgm:spPr/>
    </dgm:pt>
    <dgm:pt modelId="{807578B2-C36A-43F6-9E31-142019069CF6}" type="pres">
      <dgm:prSet presAssocID="{F70CE07E-617C-45EB-B46A-0C1CFF2D86E1}" presName="spacer" presStyleCnt="0"/>
      <dgm:spPr/>
    </dgm:pt>
    <dgm:pt modelId="{864B3BA0-0A62-4DFB-965F-3DD16889A1E5}" type="pres">
      <dgm:prSet presAssocID="{050E4E42-780E-4B3E-89B6-223BE27CA978}" presName="parentText" presStyleLbl="node1" presStyleIdx="3" presStyleCnt="5">
        <dgm:presLayoutVars>
          <dgm:chMax val="0"/>
          <dgm:bulletEnabled val="1"/>
        </dgm:presLayoutVars>
      </dgm:prSet>
      <dgm:spPr/>
    </dgm:pt>
    <dgm:pt modelId="{8110812F-25F3-405F-A32C-2ACFC43AABCC}" type="pres">
      <dgm:prSet presAssocID="{587BCC13-E061-425B-8937-F5F9FFA22D0D}" presName="spacer" presStyleCnt="0"/>
      <dgm:spPr/>
    </dgm:pt>
    <dgm:pt modelId="{A997E87B-32CD-40E2-B488-D17FC10AC1DA}" type="pres">
      <dgm:prSet presAssocID="{F828C6DB-7565-44B4-9410-0DA6D33E2E3F}" presName="parentText" presStyleLbl="node1" presStyleIdx="4" presStyleCnt="5">
        <dgm:presLayoutVars>
          <dgm:chMax val="0"/>
          <dgm:bulletEnabled val="1"/>
        </dgm:presLayoutVars>
      </dgm:prSet>
      <dgm:spPr/>
    </dgm:pt>
  </dgm:ptLst>
  <dgm:cxnLst>
    <dgm:cxn modelId="{0BF28236-FDFE-4330-A49B-54615E33DA0F}" srcId="{E6310DBA-1200-4983-8BB8-F942E07F48A0}" destId="{21714A7C-E60C-4303-B479-DCFEECCF9FFB}" srcOrd="2" destOrd="0" parTransId="{04BA9EB5-13F1-4D97-9E9E-98233C69A37E}" sibTransId="{F70CE07E-617C-45EB-B46A-0C1CFF2D86E1}"/>
    <dgm:cxn modelId="{8CA9443F-E7B6-4DC6-B83F-E1E6DE7B1496}" srcId="{E6310DBA-1200-4983-8BB8-F942E07F48A0}" destId="{2C3BACA6-0AA4-4B11-9BBF-72430070C399}" srcOrd="1" destOrd="0" parTransId="{9BAD6434-DE3A-4BC8-83C1-4E7F9CB1FF2F}" sibTransId="{A8E3FEE4-DBF9-4BF8-88B2-2B85C1AA27DF}"/>
    <dgm:cxn modelId="{C7B62B40-7E73-44B3-88CD-55BD782B4E23}" type="presOf" srcId="{48C6D3F3-79F3-4B81-A87E-B01B7A85B23A}" destId="{E4B88BD1-60CE-4A85-A2A2-D68626C0BD77}" srcOrd="0" destOrd="0" presId="urn:microsoft.com/office/officeart/2005/8/layout/vList2"/>
    <dgm:cxn modelId="{FD73D57A-2E09-4625-8851-EB0037404992}" srcId="{E6310DBA-1200-4983-8BB8-F942E07F48A0}" destId="{48C6D3F3-79F3-4B81-A87E-B01B7A85B23A}" srcOrd="0" destOrd="0" parTransId="{6489378F-44F3-4AE3-B31D-A7B473FED6BB}" sibTransId="{BF61C12C-08FC-43FA-8B89-8606E1E6EEC8}"/>
    <dgm:cxn modelId="{01B71898-B9E1-43FA-8139-1C6FD8814482}" type="presOf" srcId="{21714A7C-E60C-4303-B479-DCFEECCF9FFB}" destId="{B4594019-46DF-4D83-9E35-D1356C379A21}" srcOrd="0" destOrd="0" presId="urn:microsoft.com/office/officeart/2005/8/layout/vList2"/>
    <dgm:cxn modelId="{A3AC5CA1-4F31-43E4-B9CC-F285871323D1}" srcId="{E6310DBA-1200-4983-8BB8-F942E07F48A0}" destId="{F828C6DB-7565-44B4-9410-0DA6D33E2E3F}" srcOrd="4" destOrd="0" parTransId="{22737F21-7F0E-4C6A-ACAC-FE8445A12F33}" sibTransId="{58CB30A2-4A0B-4273-B795-737589598318}"/>
    <dgm:cxn modelId="{76F33BBE-7C7A-4B7E-B13B-79F5C176CBD7}" type="presOf" srcId="{2C3BACA6-0AA4-4B11-9BBF-72430070C399}" destId="{69C22A9D-C926-4845-82DE-E1E3E58742A2}" srcOrd="0" destOrd="0" presId="urn:microsoft.com/office/officeart/2005/8/layout/vList2"/>
    <dgm:cxn modelId="{F0FB51C5-64A2-4203-9618-3A586D1DF2BA}" type="presOf" srcId="{050E4E42-780E-4B3E-89B6-223BE27CA978}" destId="{864B3BA0-0A62-4DFB-965F-3DD16889A1E5}" srcOrd="0" destOrd="0" presId="urn:microsoft.com/office/officeart/2005/8/layout/vList2"/>
    <dgm:cxn modelId="{7A3F89CE-E355-45FB-A94F-7B1CA3655711}" type="presOf" srcId="{F828C6DB-7565-44B4-9410-0DA6D33E2E3F}" destId="{A997E87B-32CD-40E2-B488-D17FC10AC1DA}" srcOrd="0" destOrd="0" presId="urn:microsoft.com/office/officeart/2005/8/layout/vList2"/>
    <dgm:cxn modelId="{4BBE9BDD-B705-4102-8BAF-AC890DB101BB}" srcId="{E6310DBA-1200-4983-8BB8-F942E07F48A0}" destId="{050E4E42-780E-4B3E-89B6-223BE27CA978}" srcOrd="3" destOrd="0" parTransId="{82AC7EF3-D46F-4668-9A32-6BF5CC9A63FB}" sibTransId="{587BCC13-E061-425B-8937-F5F9FFA22D0D}"/>
    <dgm:cxn modelId="{23C1E4E3-0176-4151-A91A-2B674CF9A798}" type="presOf" srcId="{E6310DBA-1200-4983-8BB8-F942E07F48A0}" destId="{6F8064B4-19E8-4FC9-9D69-61D71AA18E60}" srcOrd="0" destOrd="0" presId="urn:microsoft.com/office/officeart/2005/8/layout/vList2"/>
    <dgm:cxn modelId="{2457DEF5-A190-4AF6-91C3-BFC77B7140DE}" type="presParOf" srcId="{6F8064B4-19E8-4FC9-9D69-61D71AA18E60}" destId="{E4B88BD1-60CE-4A85-A2A2-D68626C0BD77}" srcOrd="0" destOrd="0" presId="urn:microsoft.com/office/officeart/2005/8/layout/vList2"/>
    <dgm:cxn modelId="{A9ABADC2-D5AC-46BA-AE80-EBDE4B9163DE}" type="presParOf" srcId="{6F8064B4-19E8-4FC9-9D69-61D71AA18E60}" destId="{362FB3A8-9067-45E0-BCD5-F5EE21493B0C}" srcOrd="1" destOrd="0" presId="urn:microsoft.com/office/officeart/2005/8/layout/vList2"/>
    <dgm:cxn modelId="{5D776EAD-CDC3-4CD8-82A1-8A5AD1D6FA14}" type="presParOf" srcId="{6F8064B4-19E8-4FC9-9D69-61D71AA18E60}" destId="{69C22A9D-C926-4845-82DE-E1E3E58742A2}" srcOrd="2" destOrd="0" presId="urn:microsoft.com/office/officeart/2005/8/layout/vList2"/>
    <dgm:cxn modelId="{2D6612B1-3A9B-41EC-B114-7A9099B62B52}" type="presParOf" srcId="{6F8064B4-19E8-4FC9-9D69-61D71AA18E60}" destId="{559E0C3F-E972-4CC7-B850-A4C7AAE78244}" srcOrd="3" destOrd="0" presId="urn:microsoft.com/office/officeart/2005/8/layout/vList2"/>
    <dgm:cxn modelId="{89095198-AE77-4D95-A8DF-AA2B89147DA1}" type="presParOf" srcId="{6F8064B4-19E8-4FC9-9D69-61D71AA18E60}" destId="{B4594019-46DF-4D83-9E35-D1356C379A21}" srcOrd="4" destOrd="0" presId="urn:microsoft.com/office/officeart/2005/8/layout/vList2"/>
    <dgm:cxn modelId="{EBAC38E2-2169-4941-A003-0605D9EC692F}" type="presParOf" srcId="{6F8064B4-19E8-4FC9-9D69-61D71AA18E60}" destId="{807578B2-C36A-43F6-9E31-142019069CF6}" srcOrd="5" destOrd="0" presId="urn:microsoft.com/office/officeart/2005/8/layout/vList2"/>
    <dgm:cxn modelId="{B0DC8816-D148-4AB7-B307-AEAE4407734B}" type="presParOf" srcId="{6F8064B4-19E8-4FC9-9D69-61D71AA18E60}" destId="{864B3BA0-0A62-4DFB-965F-3DD16889A1E5}" srcOrd="6" destOrd="0" presId="urn:microsoft.com/office/officeart/2005/8/layout/vList2"/>
    <dgm:cxn modelId="{320DCF1C-1805-4F8E-ABAC-13A62899FB15}" type="presParOf" srcId="{6F8064B4-19E8-4FC9-9D69-61D71AA18E60}" destId="{8110812F-25F3-405F-A32C-2ACFC43AABCC}" srcOrd="7" destOrd="0" presId="urn:microsoft.com/office/officeart/2005/8/layout/vList2"/>
    <dgm:cxn modelId="{D591E203-3855-45BE-953A-50BE04BD6616}" type="presParOf" srcId="{6F8064B4-19E8-4FC9-9D69-61D71AA18E60}" destId="{A997E87B-32CD-40E2-B488-D17FC10AC1DA}"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E5CFC-08F0-427A-B488-44A2055B50AD}">
      <dsp:nvSpPr>
        <dsp:cNvPr id="0" name=""/>
        <dsp:cNvSpPr/>
      </dsp:nvSpPr>
      <dsp:spPr>
        <a:xfrm>
          <a:off x="1989734" y="1406"/>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Facilité d’intégration</a:t>
          </a:r>
        </a:p>
      </dsp:txBody>
      <dsp:txXfrm>
        <a:off x="2019752" y="31424"/>
        <a:ext cx="2178415" cy="554884"/>
      </dsp:txXfrm>
    </dsp:sp>
    <dsp:sp modelId="{B747170E-3E92-4ED0-A757-31501051FD42}">
      <dsp:nvSpPr>
        <dsp:cNvPr id="0" name=""/>
        <dsp:cNvSpPr/>
      </dsp:nvSpPr>
      <dsp:spPr>
        <a:xfrm>
          <a:off x="1989734" y="647072"/>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Abstraction</a:t>
          </a:r>
        </a:p>
      </dsp:txBody>
      <dsp:txXfrm>
        <a:off x="2019752" y="677090"/>
        <a:ext cx="2178415" cy="554884"/>
      </dsp:txXfrm>
    </dsp:sp>
    <dsp:sp modelId="{DEB2FDDB-19ED-4AC0-850F-7C1102483F56}">
      <dsp:nvSpPr>
        <dsp:cNvPr id="0" name=""/>
        <dsp:cNvSpPr/>
      </dsp:nvSpPr>
      <dsp:spPr>
        <a:xfrm>
          <a:off x="1989734" y="1292739"/>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Utilisation du modèle par des clients</a:t>
          </a:r>
        </a:p>
      </dsp:txBody>
      <dsp:txXfrm>
        <a:off x="2019752" y="1322757"/>
        <a:ext cx="2178415" cy="554884"/>
      </dsp:txXfrm>
    </dsp:sp>
    <dsp:sp modelId="{DD03A4E8-EB94-421C-A872-34FC59F69F94}">
      <dsp:nvSpPr>
        <dsp:cNvPr id="0" name=""/>
        <dsp:cNvSpPr/>
      </dsp:nvSpPr>
      <dsp:spPr>
        <a:xfrm>
          <a:off x="1989734" y="1938405"/>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Mise à jour facile</a:t>
          </a:r>
        </a:p>
      </dsp:txBody>
      <dsp:txXfrm>
        <a:off x="2019752" y="1968423"/>
        <a:ext cx="2178415" cy="554884"/>
      </dsp:txXfrm>
    </dsp:sp>
    <dsp:sp modelId="{764F41A9-4801-41CC-953E-CDED861CC41B}">
      <dsp:nvSpPr>
        <dsp:cNvPr id="0" name=""/>
        <dsp:cNvSpPr/>
      </dsp:nvSpPr>
      <dsp:spPr>
        <a:xfrm>
          <a:off x="1989734" y="2584072"/>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Sécurité</a:t>
          </a:r>
        </a:p>
      </dsp:txBody>
      <dsp:txXfrm>
        <a:off x="2019752" y="2614090"/>
        <a:ext cx="2178415" cy="554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88BD1-60CE-4A85-A2A2-D68626C0BD77}">
      <dsp:nvSpPr>
        <dsp:cNvPr id="0" name=""/>
        <dsp:cNvSpPr/>
      </dsp:nvSpPr>
      <dsp:spPr>
        <a:xfrm>
          <a:off x="0" y="3784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Gestion d’un serveur</a:t>
          </a:r>
        </a:p>
      </dsp:txBody>
      <dsp:txXfrm>
        <a:off x="20047" y="57895"/>
        <a:ext cx="3617506" cy="370575"/>
      </dsp:txXfrm>
    </dsp:sp>
    <dsp:sp modelId="{69C22A9D-C926-4845-82DE-E1E3E58742A2}">
      <dsp:nvSpPr>
        <dsp:cNvPr id="0" name=""/>
        <dsp:cNvSpPr/>
      </dsp:nvSpPr>
      <dsp:spPr>
        <a:xfrm>
          <a:off x="0" y="50035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Evolutivité</a:t>
          </a:r>
        </a:p>
      </dsp:txBody>
      <dsp:txXfrm>
        <a:off x="20047" y="520405"/>
        <a:ext cx="3617506" cy="370575"/>
      </dsp:txXfrm>
    </dsp:sp>
    <dsp:sp modelId="{B4594019-46DF-4D83-9E35-D1356C379A21}">
      <dsp:nvSpPr>
        <dsp:cNvPr id="0" name=""/>
        <dsp:cNvSpPr/>
      </dsp:nvSpPr>
      <dsp:spPr>
        <a:xfrm>
          <a:off x="0" y="96286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Support intégré pour Flask</a:t>
          </a:r>
        </a:p>
      </dsp:txBody>
      <dsp:txXfrm>
        <a:off x="20047" y="982915"/>
        <a:ext cx="3617506" cy="370575"/>
      </dsp:txXfrm>
    </dsp:sp>
    <dsp:sp modelId="{864B3BA0-0A62-4DFB-965F-3DD16889A1E5}">
      <dsp:nvSpPr>
        <dsp:cNvPr id="0" name=""/>
        <dsp:cNvSpPr/>
      </dsp:nvSpPr>
      <dsp:spPr>
        <a:xfrm>
          <a:off x="0" y="142537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Peu couteux</a:t>
          </a:r>
        </a:p>
      </dsp:txBody>
      <dsp:txXfrm>
        <a:off x="20047" y="1445425"/>
        <a:ext cx="3617506" cy="370575"/>
      </dsp:txXfrm>
    </dsp:sp>
    <dsp:sp modelId="{A997E87B-32CD-40E2-B488-D17FC10AC1DA}">
      <dsp:nvSpPr>
        <dsp:cNvPr id="0" name=""/>
        <dsp:cNvSpPr/>
      </dsp:nvSpPr>
      <dsp:spPr>
        <a:xfrm>
          <a:off x="0" y="188788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Base de données</a:t>
          </a:r>
        </a:p>
      </dsp:txBody>
      <dsp:txXfrm>
        <a:off x="20047" y="1907935"/>
        <a:ext cx="3617506" cy="3705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C2D11A-4A4C-4762-9A3D-38B816BFA086}" type="datetimeFigureOut">
              <a:rPr lang="fr-FR" smtClean="0"/>
              <a:t>24/07/2023</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029993-E93F-4628-BDE0-2946103AC1B3}" type="slidenum">
              <a:rPr lang="fr-FR" smtClean="0"/>
              <a:t>‹N°›</a:t>
            </a:fld>
            <a:endParaRPr lang="fr-FR" dirty="0"/>
          </a:p>
        </p:txBody>
      </p:sp>
    </p:spTree>
    <p:extLst>
      <p:ext uri="{BB962C8B-B14F-4D97-AF65-F5344CB8AC3E}">
        <p14:creationId xmlns:p14="http://schemas.microsoft.com/office/powerpoint/2010/main" val="3071997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E8838-E61C-436D-81FA-CFC9A861CF2C}" type="datetimeFigureOut">
              <a:rPr lang="fr-FR" noProof="0" smtClean="0"/>
              <a:t>24/07/2023</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0C060-F7D4-4C65-826A-795CA5BE88E2}" type="slidenum">
              <a:rPr lang="fr-FR" noProof="0" smtClean="0"/>
              <a:t>‹N°›</a:t>
            </a:fld>
            <a:endParaRPr lang="fr-FR" noProof="0" dirty="0"/>
          </a:p>
        </p:txBody>
      </p:sp>
    </p:spTree>
    <p:extLst>
      <p:ext uri="{BB962C8B-B14F-4D97-AF65-F5344CB8AC3E}">
        <p14:creationId xmlns:p14="http://schemas.microsoft.com/office/powerpoint/2010/main" val="231712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a:t>
            </a:fld>
            <a:endParaRPr lang="fr-FR" dirty="0"/>
          </a:p>
        </p:txBody>
      </p:sp>
    </p:spTree>
    <p:extLst>
      <p:ext uri="{BB962C8B-B14F-4D97-AF65-F5344CB8AC3E}">
        <p14:creationId xmlns:p14="http://schemas.microsoft.com/office/powerpoint/2010/main" val="777375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10</a:t>
            </a:fld>
            <a:endParaRPr lang="fr-FR" dirty="0"/>
          </a:p>
        </p:txBody>
      </p:sp>
    </p:spTree>
    <p:extLst>
      <p:ext uri="{BB962C8B-B14F-4D97-AF65-F5344CB8AC3E}">
        <p14:creationId xmlns:p14="http://schemas.microsoft.com/office/powerpoint/2010/main" val="2239172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11</a:t>
            </a:fld>
            <a:endParaRPr lang="fr-FR" dirty="0"/>
          </a:p>
        </p:txBody>
      </p:sp>
    </p:spTree>
    <p:extLst>
      <p:ext uri="{BB962C8B-B14F-4D97-AF65-F5344CB8AC3E}">
        <p14:creationId xmlns:p14="http://schemas.microsoft.com/office/powerpoint/2010/main" val="4094847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12</a:t>
            </a:fld>
            <a:endParaRPr lang="fr-FR" dirty="0"/>
          </a:p>
        </p:txBody>
      </p:sp>
    </p:spTree>
    <p:extLst>
      <p:ext uri="{BB962C8B-B14F-4D97-AF65-F5344CB8AC3E}">
        <p14:creationId xmlns:p14="http://schemas.microsoft.com/office/powerpoint/2010/main" val="3615796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13</a:t>
            </a:fld>
            <a:endParaRPr lang="fr-FR" dirty="0"/>
          </a:p>
        </p:txBody>
      </p:sp>
    </p:spTree>
    <p:extLst>
      <p:ext uri="{BB962C8B-B14F-4D97-AF65-F5344CB8AC3E}">
        <p14:creationId xmlns:p14="http://schemas.microsoft.com/office/powerpoint/2010/main" val="358943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14</a:t>
            </a:fld>
            <a:endParaRPr lang="fr-FR" dirty="0"/>
          </a:p>
        </p:txBody>
      </p:sp>
    </p:spTree>
    <p:extLst>
      <p:ext uri="{BB962C8B-B14F-4D97-AF65-F5344CB8AC3E}">
        <p14:creationId xmlns:p14="http://schemas.microsoft.com/office/powerpoint/2010/main" val="1409173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15</a:t>
            </a:fld>
            <a:endParaRPr lang="fr-FR" dirty="0"/>
          </a:p>
        </p:txBody>
      </p:sp>
    </p:spTree>
    <p:extLst>
      <p:ext uri="{BB962C8B-B14F-4D97-AF65-F5344CB8AC3E}">
        <p14:creationId xmlns:p14="http://schemas.microsoft.com/office/powerpoint/2010/main" val="2749899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16</a:t>
            </a:fld>
            <a:endParaRPr lang="fr-FR" dirty="0"/>
          </a:p>
        </p:txBody>
      </p:sp>
    </p:spTree>
    <p:extLst>
      <p:ext uri="{BB962C8B-B14F-4D97-AF65-F5344CB8AC3E}">
        <p14:creationId xmlns:p14="http://schemas.microsoft.com/office/powerpoint/2010/main" val="226188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17</a:t>
            </a:fld>
            <a:endParaRPr lang="fr-FR" dirty="0"/>
          </a:p>
        </p:txBody>
      </p:sp>
    </p:spTree>
    <p:extLst>
      <p:ext uri="{BB962C8B-B14F-4D97-AF65-F5344CB8AC3E}">
        <p14:creationId xmlns:p14="http://schemas.microsoft.com/office/powerpoint/2010/main" val="3045146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18</a:t>
            </a:fld>
            <a:endParaRPr lang="fr-FR" dirty="0"/>
          </a:p>
        </p:txBody>
      </p:sp>
    </p:spTree>
    <p:extLst>
      <p:ext uri="{BB962C8B-B14F-4D97-AF65-F5344CB8AC3E}">
        <p14:creationId xmlns:p14="http://schemas.microsoft.com/office/powerpoint/2010/main" val="707995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19</a:t>
            </a:fld>
            <a:endParaRPr lang="fr-FR" dirty="0"/>
          </a:p>
        </p:txBody>
      </p:sp>
    </p:spTree>
    <p:extLst>
      <p:ext uri="{BB962C8B-B14F-4D97-AF65-F5344CB8AC3E}">
        <p14:creationId xmlns:p14="http://schemas.microsoft.com/office/powerpoint/2010/main" val="1099407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a:t>
            </a:fld>
            <a:endParaRPr lang="fr-FR" dirty="0"/>
          </a:p>
        </p:txBody>
      </p:sp>
    </p:spTree>
    <p:extLst>
      <p:ext uri="{BB962C8B-B14F-4D97-AF65-F5344CB8AC3E}">
        <p14:creationId xmlns:p14="http://schemas.microsoft.com/office/powerpoint/2010/main" val="200307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20</a:t>
            </a:fld>
            <a:endParaRPr lang="fr-FR" dirty="0"/>
          </a:p>
        </p:txBody>
      </p:sp>
    </p:spTree>
    <p:extLst>
      <p:ext uri="{BB962C8B-B14F-4D97-AF65-F5344CB8AC3E}">
        <p14:creationId xmlns:p14="http://schemas.microsoft.com/office/powerpoint/2010/main" val="535777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21</a:t>
            </a:fld>
            <a:endParaRPr lang="fr-FR" dirty="0"/>
          </a:p>
        </p:txBody>
      </p:sp>
    </p:spTree>
    <p:extLst>
      <p:ext uri="{BB962C8B-B14F-4D97-AF65-F5344CB8AC3E}">
        <p14:creationId xmlns:p14="http://schemas.microsoft.com/office/powerpoint/2010/main" val="2163485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22</a:t>
            </a:fld>
            <a:endParaRPr lang="fr-FR" dirty="0"/>
          </a:p>
        </p:txBody>
      </p:sp>
    </p:spTree>
    <p:extLst>
      <p:ext uri="{BB962C8B-B14F-4D97-AF65-F5344CB8AC3E}">
        <p14:creationId xmlns:p14="http://schemas.microsoft.com/office/powerpoint/2010/main" val="3621986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23</a:t>
            </a:fld>
            <a:endParaRPr lang="fr-FR" dirty="0"/>
          </a:p>
        </p:txBody>
      </p:sp>
    </p:spTree>
    <p:extLst>
      <p:ext uri="{BB962C8B-B14F-4D97-AF65-F5344CB8AC3E}">
        <p14:creationId xmlns:p14="http://schemas.microsoft.com/office/powerpoint/2010/main" val="3737246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24</a:t>
            </a:fld>
            <a:endParaRPr lang="fr-FR" dirty="0"/>
          </a:p>
        </p:txBody>
      </p:sp>
    </p:spTree>
    <p:extLst>
      <p:ext uri="{BB962C8B-B14F-4D97-AF65-F5344CB8AC3E}">
        <p14:creationId xmlns:p14="http://schemas.microsoft.com/office/powerpoint/2010/main" val="4121960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25</a:t>
            </a:fld>
            <a:endParaRPr lang="fr-FR" dirty="0"/>
          </a:p>
        </p:txBody>
      </p:sp>
    </p:spTree>
    <p:extLst>
      <p:ext uri="{BB962C8B-B14F-4D97-AF65-F5344CB8AC3E}">
        <p14:creationId xmlns:p14="http://schemas.microsoft.com/office/powerpoint/2010/main" val="4082090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26</a:t>
            </a:fld>
            <a:endParaRPr lang="fr-FR" dirty="0"/>
          </a:p>
        </p:txBody>
      </p:sp>
    </p:spTree>
    <p:extLst>
      <p:ext uri="{BB962C8B-B14F-4D97-AF65-F5344CB8AC3E}">
        <p14:creationId xmlns:p14="http://schemas.microsoft.com/office/powerpoint/2010/main" val="3003875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27</a:t>
            </a:fld>
            <a:endParaRPr lang="fr-FR" dirty="0"/>
          </a:p>
        </p:txBody>
      </p:sp>
    </p:spTree>
    <p:extLst>
      <p:ext uri="{BB962C8B-B14F-4D97-AF65-F5344CB8AC3E}">
        <p14:creationId xmlns:p14="http://schemas.microsoft.com/office/powerpoint/2010/main" val="205390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28</a:t>
            </a:fld>
            <a:endParaRPr lang="fr-FR" dirty="0"/>
          </a:p>
        </p:txBody>
      </p:sp>
    </p:spTree>
    <p:extLst>
      <p:ext uri="{BB962C8B-B14F-4D97-AF65-F5344CB8AC3E}">
        <p14:creationId xmlns:p14="http://schemas.microsoft.com/office/powerpoint/2010/main" val="1122704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29</a:t>
            </a:fld>
            <a:endParaRPr lang="fr-FR" dirty="0"/>
          </a:p>
        </p:txBody>
      </p:sp>
    </p:spTree>
    <p:extLst>
      <p:ext uri="{BB962C8B-B14F-4D97-AF65-F5344CB8AC3E}">
        <p14:creationId xmlns:p14="http://schemas.microsoft.com/office/powerpoint/2010/main" val="154365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a:t>
            </a:fld>
            <a:endParaRPr lang="fr-FR" dirty="0"/>
          </a:p>
        </p:txBody>
      </p:sp>
    </p:spTree>
    <p:extLst>
      <p:ext uri="{BB962C8B-B14F-4D97-AF65-F5344CB8AC3E}">
        <p14:creationId xmlns:p14="http://schemas.microsoft.com/office/powerpoint/2010/main" val="2170926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30</a:t>
            </a:fld>
            <a:endParaRPr lang="fr-FR" dirty="0"/>
          </a:p>
        </p:txBody>
      </p:sp>
    </p:spTree>
    <p:extLst>
      <p:ext uri="{BB962C8B-B14F-4D97-AF65-F5344CB8AC3E}">
        <p14:creationId xmlns:p14="http://schemas.microsoft.com/office/powerpoint/2010/main" val="3459840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31</a:t>
            </a:fld>
            <a:endParaRPr lang="fr-FR" dirty="0"/>
          </a:p>
        </p:txBody>
      </p:sp>
    </p:spTree>
    <p:extLst>
      <p:ext uri="{BB962C8B-B14F-4D97-AF65-F5344CB8AC3E}">
        <p14:creationId xmlns:p14="http://schemas.microsoft.com/office/powerpoint/2010/main" val="1657487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32</a:t>
            </a:fld>
            <a:endParaRPr lang="fr-FR" dirty="0"/>
          </a:p>
        </p:txBody>
      </p:sp>
    </p:spTree>
    <p:extLst>
      <p:ext uri="{BB962C8B-B14F-4D97-AF65-F5344CB8AC3E}">
        <p14:creationId xmlns:p14="http://schemas.microsoft.com/office/powerpoint/2010/main" val="2541350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33</a:t>
            </a:fld>
            <a:endParaRPr lang="fr-FR" dirty="0"/>
          </a:p>
        </p:txBody>
      </p:sp>
    </p:spTree>
    <p:extLst>
      <p:ext uri="{BB962C8B-B14F-4D97-AF65-F5344CB8AC3E}">
        <p14:creationId xmlns:p14="http://schemas.microsoft.com/office/powerpoint/2010/main" val="2287720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34</a:t>
            </a:fld>
            <a:endParaRPr lang="fr-FR" dirty="0"/>
          </a:p>
        </p:txBody>
      </p:sp>
    </p:spTree>
    <p:extLst>
      <p:ext uri="{BB962C8B-B14F-4D97-AF65-F5344CB8AC3E}">
        <p14:creationId xmlns:p14="http://schemas.microsoft.com/office/powerpoint/2010/main" val="3664619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35</a:t>
            </a:fld>
            <a:endParaRPr lang="fr-FR" dirty="0"/>
          </a:p>
        </p:txBody>
      </p:sp>
    </p:spTree>
    <p:extLst>
      <p:ext uri="{BB962C8B-B14F-4D97-AF65-F5344CB8AC3E}">
        <p14:creationId xmlns:p14="http://schemas.microsoft.com/office/powerpoint/2010/main" val="332818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36</a:t>
            </a:fld>
            <a:endParaRPr lang="fr-FR" dirty="0"/>
          </a:p>
        </p:txBody>
      </p:sp>
    </p:spTree>
    <p:extLst>
      <p:ext uri="{BB962C8B-B14F-4D97-AF65-F5344CB8AC3E}">
        <p14:creationId xmlns:p14="http://schemas.microsoft.com/office/powerpoint/2010/main" val="2095670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37</a:t>
            </a:fld>
            <a:endParaRPr lang="fr-FR" dirty="0"/>
          </a:p>
        </p:txBody>
      </p:sp>
    </p:spTree>
    <p:extLst>
      <p:ext uri="{BB962C8B-B14F-4D97-AF65-F5344CB8AC3E}">
        <p14:creationId xmlns:p14="http://schemas.microsoft.com/office/powerpoint/2010/main" val="2182152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38</a:t>
            </a:fld>
            <a:endParaRPr lang="fr-FR" dirty="0"/>
          </a:p>
        </p:txBody>
      </p:sp>
    </p:spTree>
    <p:extLst>
      <p:ext uri="{BB962C8B-B14F-4D97-AF65-F5344CB8AC3E}">
        <p14:creationId xmlns:p14="http://schemas.microsoft.com/office/powerpoint/2010/main" val="1310527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39</a:t>
            </a:fld>
            <a:endParaRPr lang="fr-FR" dirty="0"/>
          </a:p>
        </p:txBody>
      </p:sp>
    </p:spTree>
    <p:extLst>
      <p:ext uri="{BB962C8B-B14F-4D97-AF65-F5344CB8AC3E}">
        <p14:creationId xmlns:p14="http://schemas.microsoft.com/office/powerpoint/2010/main" val="157149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4</a:t>
            </a:fld>
            <a:endParaRPr lang="fr-FR" dirty="0"/>
          </a:p>
        </p:txBody>
      </p:sp>
    </p:spTree>
    <p:extLst>
      <p:ext uri="{BB962C8B-B14F-4D97-AF65-F5344CB8AC3E}">
        <p14:creationId xmlns:p14="http://schemas.microsoft.com/office/powerpoint/2010/main" val="292080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5</a:t>
            </a:fld>
            <a:endParaRPr lang="fr-FR" dirty="0"/>
          </a:p>
        </p:txBody>
      </p:sp>
    </p:spTree>
    <p:extLst>
      <p:ext uri="{BB962C8B-B14F-4D97-AF65-F5344CB8AC3E}">
        <p14:creationId xmlns:p14="http://schemas.microsoft.com/office/powerpoint/2010/main" val="879626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6</a:t>
            </a:fld>
            <a:endParaRPr lang="fr-FR" dirty="0"/>
          </a:p>
        </p:txBody>
      </p:sp>
    </p:spTree>
    <p:extLst>
      <p:ext uri="{BB962C8B-B14F-4D97-AF65-F5344CB8AC3E}">
        <p14:creationId xmlns:p14="http://schemas.microsoft.com/office/powerpoint/2010/main" val="141855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7</a:t>
            </a:fld>
            <a:endParaRPr lang="fr-FR" dirty="0"/>
          </a:p>
        </p:txBody>
      </p:sp>
    </p:spTree>
    <p:extLst>
      <p:ext uri="{BB962C8B-B14F-4D97-AF65-F5344CB8AC3E}">
        <p14:creationId xmlns:p14="http://schemas.microsoft.com/office/powerpoint/2010/main" val="2849887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8</a:t>
            </a:fld>
            <a:endParaRPr lang="fr-FR" dirty="0"/>
          </a:p>
        </p:txBody>
      </p:sp>
    </p:spTree>
    <p:extLst>
      <p:ext uri="{BB962C8B-B14F-4D97-AF65-F5344CB8AC3E}">
        <p14:creationId xmlns:p14="http://schemas.microsoft.com/office/powerpoint/2010/main" val="595817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9</a:t>
            </a:fld>
            <a:endParaRPr lang="fr-FR" dirty="0"/>
          </a:p>
        </p:txBody>
      </p:sp>
    </p:spTree>
    <p:extLst>
      <p:ext uri="{BB962C8B-B14F-4D97-AF65-F5344CB8AC3E}">
        <p14:creationId xmlns:p14="http://schemas.microsoft.com/office/powerpoint/2010/main" val="3232915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noProof="0"/>
              <a:t>Modifiez le style des sous-titres du masque</a:t>
            </a:r>
            <a:endParaRPr lang="fr-FR" noProof="0" dirty="0"/>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6EE8723B-74C7-4122-8BA2-7C9FB5006D55}" type="datetime1">
              <a:rPr lang="fr-FR" noProof="0" smtClean="0"/>
              <a:t>24/07/2023</a:t>
            </a:fld>
            <a:endParaRPr lang="fr-FR" noProof="0"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107FC6A-F0D8-4EAC-9E99-2AB384A7F559}" type="datetime1">
              <a:rPr lang="fr-FR" noProof="0" smtClean="0"/>
              <a:t>24/07/2023</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33747C9F-F859-4EA0-93BD-B19470FF9510}" type="datetime1">
              <a:rPr lang="fr-FR" noProof="0" smtClean="0"/>
              <a:t>24/07/2023</a:t>
            </a:fld>
            <a:endParaRPr lang="fr-FR" noProof="0"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AEA0B4BC-3216-4223-810A-70CD2441F655}" type="datetime1">
              <a:rPr lang="fr-FR" noProof="0" smtClean="0"/>
              <a:t>24/07/2023</a:t>
            </a:fld>
            <a:endParaRPr lang="fr-FR" noProof="0"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2C1D533A-51F1-4A69-9013-A0914BC9879F}" type="datetime1">
              <a:rPr lang="fr-FR" noProof="0" smtClean="0"/>
              <a:t>24/07/2023</a:t>
            </a:fld>
            <a:endParaRPr lang="fr-FR" noProof="0"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46AE4391-58BD-4C77-8E30-99F40F15988A}" type="datetime1">
              <a:rPr lang="fr-FR" noProof="0" smtClean="0"/>
              <a:t>24/07/2023</a:t>
            </a:fld>
            <a:endParaRPr lang="fr-FR" noProof="0"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90DA2D6C-5B9C-467B-B97D-D6AB895260B0}" type="datetime1">
              <a:rPr lang="fr-FR" noProof="0" smtClean="0"/>
              <a:t>24/07/2023</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5458984" y="812799"/>
            <a:ext cx="5928344" cy="5294757"/>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a:xfrm>
            <a:off x="643464" y="6446520"/>
            <a:ext cx="3517568" cy="365125"/>
          </a:xfrm>
        </p:spPr>
        <p:txBody>
          <a:bodyPr rtlCol="0"/>
          <a:lstStyle>
            <a:lvl1pPr algn="l">
              <a:defRPr/>
            </a:lvl1pPr>
          </a:lstStyle>
          <a:p>
            <a:pPr rtl="0"/>
            <a:fld id="{6C95F169-753F-4FC2-ABBB-F748A38F31C3}" type="datetime1">
              <a:rPr lang="fr-FR" noProof="0" smtClean="0"/>
              <a:t>24/07/2023</a:t>
            </a:fld>
            <a:endParaRPr lang="fr-FR" noProof="0" dirty="0"/>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r>
              <a:rPr lang="fr-FR" noProof="0"/>
              <a:t>openclassrooms ®Fabrice Deprez - 202307</a:t>
            </a:r>
            <a:endParaRPr lang="fr-FR" noProof="0" dirty="0"/>
          </a:p>
        </p:txBody>
      </p:sp>
      <p:sp>
        <p:nvSpPr>
          <p:cNvPr id="7" name="Espace réservé d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fr-FR" noProof="0" smtClean="0"/>
              <a:pPr rtl="0"/>
              <a:t>‹N°›</a:t>
            </a:fld>
            <a:endParaRPr lang="fr-FR"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pPr rtl="0"/>
            <a:fld id="{0C518FA8-ED92-404A-A138-76803CBC14C3}" type="datetime1">
              <a:rPr lang="fr-FR" noProof="0" smtClean="0"/>
              <a:t>24/07/2023</a:t>
            </a:fld>
            <a:endParaRPr lang="fr-FR" noProof="0" dirty="0"/>
          </a:p>
        </p:txBody>
      </p:sp>
      <p:sp>
        <p:nvSpPr>
          <p:cNvPr id="6" name="Espace réservé au pied de page 5"/>
          <p:cNvSpPr>
            <a:spLocks noGrp="1"/>
          </p:cNvSpPr>
          <p:nvPr>
            <p:ph type="ftr" sz="quarter" idx="11"/>
          </p:nvPr>
        </p:nvSpPr>
        <p:spPr>
          <a:xfrm>
            <a:off x="1097279" y="6446838"/>
            <a:ext cx="6818262" cy="365125"/>
          </a:xfrm>
        </p:spPr>
        <p:txBody>
          <a:bodyPr rtlCol="0"/>
          <a:lstStyle/>
          <a:p>
            <a:pPr algn="l" rtl="0"/>
            <a:r>
              <a:rPr lang="fr-FR" noProof="0"/>
              <a:t>openclassrooms ®Fabrice Deprez - 202307</a:t>
            </a:r>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39EAEC08-A225-4771-B7D6-1FE3DEA54838}" type="datetime1">
              <a:rPr lang="fr-FR" noProof="0" smtClean="0"/>
              <a:t>24/07/2023</a:t>
            </a:fld>
            <a:endParaRPr lang="fr-FR" noProof="0" dirty="0"/>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r>
              <a:rPr lang="fr-FR" noProof="0"/>
              <a:t>openclassrooms ®Fabrice Deprez - 202307</a:t>
            </a:r>
            <a:endParaRPr lang="fr-FR" noProof="0" dirty="0"/>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fr-FR" noProof="0" smtClean="0"/>
              <a:t>‹N°›</a:t>
            </a:fld>
            <a:endParaRPr lang="fr-FR" noProof="0" dirty="0"/>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4.png"/><Relationship Id="rId7" Type="http://schemas.openxmlformats.org/officeDocument/2006/relationships/diagramColors" Target="../diagrams/colors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45.png"/><Relationship Id="rId7" Type="http://schemas.openxmlformats.org/officeDocument/2006/relationships/diagramLayout" Target="../diagrams/layout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47.png"/><Relationship Id="rId10" Type="http://schemas.microsoft.com/office/2007/relationships/diagramDrawing" Target="../diagrams/drawing2.xml"/><Relationship Id="rId4" Type="http://schemas.openxmlformats.org/officeDocument/2006/relationships/image" Target="../media/image46.png"/><Relationship Id="rId9" Type="http://schemas.openxmlformats.org/officeDocument/2006/relationships/diagramColors" Target="../diagrams/colors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Image 3" descr="Gros plan sur une feuille de papier avec un crayon en haut">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r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1449120"/>
          </a:xfrm>
        </p:spPr>
        <p:txBody>
          <a:bodyPr rtlCol="0" anchor="b">
            <a:normAutofit/>
          </a:bodyPr>
          <a:lstStyle/>
          <a:p>
            <a:pPr algn="ctr"/>
            <a:r>
              <a:rPr lang="fr-FR" sz="3200" dirty="0">
                <a:solidFill>
                  <a:schemeClr val="tx1"/>
                </a:solidFill>
              </a:rPr>
              <a:t>Catégorisation automatique des questions</a:t>
            </a:r>
          </a:p>
        </p:txBody>
      </p:sp>
      <p:sp>
        <p:nvSpPr>
          <p:cNvPr id="3" name="Sous-titre 2">
            <a:extLst>
              <a:ext uri="{FF2B5EF4-FFF2-40B4-BE49-F238E27FC236}">
                <a16:creationId xmlns:a16="http://schemas.microsoft.com/office/drawing/2014/main" id="{255E1F2F-E259-4EA8-9FFD-3A10AF541859}"/>
              </a:ext>
            </a:extLst>
          </p:cNvPr>
          <p:cNvSpPr>
            <a:spLocks noGrp="1"/>
          </p:cNvSpPr>
          <p:nvPr>
            <p:ph type="subTitle" idx="1"/>
          </p:nvPr>
        </p:nvSpPr>
        <p:spPr>
          <a:xfrm>
            <a:off x="8018226" y="4729345"/>
            <a:ext cx="3424686" cy="774186"/>
          </a:xfrm>
        </p:spPr>
        <p:txBody>
          <a:bodyPr rtlCol="0" anchor="t">
            <a:normAutofit/>
          </a:bodyPr>
          <a:lstStyle/>
          <a:p>
            <a:pPr algn="ctr" rtl="0">
              <a:lnSpc>
                <a:spcPct val="100000"/>
              </a:lnSpc>
            </a:pPr>
            <a:r>
              <a:rPr lang="fr-FR" sz="1600" dirty="0"/>
              <a:t>Fabrice DEPREZ- 07/2023 </a:t>
            </a:r>
          </a:p>
          <a:p>
            <a:pPr algn="ctr" rtl="0">
              <a:lnSpc>
                <a:spcPct val="100000"/>
              </a:lnSpc>
            </a:pPr>
            <a:r>
              <a:rPr lang="fr-FR" sz="900" dirty="0"/>
              <a:t>Formation INGENIEUR Machine Learning</a:t>
            </a:r>
          </a:p>
        </p:txBody>
      </p:sp>
      <p:cxnSp>
        <p:nvCxnSpPr>
          <p:cNvPr id="37" name="Connecteur droit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26" name="Picture 2" descr="Stack Overflow – Logos Download">
            <a:extLst>
              <a:ext uri="{FF2B5EF4-FFF2-40B4-BE49-F238E27FC236}">
                <a16:creationId xmlns:a16="http://schemas.microsoft.com/office/drawing/2014/main" id="{3C1F8631-6821-593A-A0BD-FF7103E4AC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6089" y="492561"/>
            <a:ext cx="3108960" cy="6638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siness Development Freelancer | Jobspresso">
            <a:extLst>
              <a:ext uri="{FF2B5EF4-FFF2-40B4-BE49-F238E27FC236}">
                <a16:creationId xmlns:a16="http://schemas.microsoft.com/office/drawing/2014/main" id="{03EC5A77-4767-9AB6-C13F-2EB81C5936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6009" y="2977352"/>
            <a:ext cx="1449120" cy="144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Filtrage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10</a:t>
            </a:fld>
            <a:endParaRPr lang="fr-FR" sz="1400" noProof="0" dirty="0"/>
          </a:p>
        </p:txBody>
      </p:sp>
      <p:sp>
        <p:nvSpPr>
          <p:cNvPr id="4" name="ZoneTexte 3">
            <a:extLst>
              <a:ext uri="{FF2B5EF4-FFF2-40B4-BE49-F238E27FC236}">
                <a16:creationId xmlns:a16="http://schemas.microsoft.com/office/drawing/2014/main" id="{D7D0C6CD-B3ED-74F5-CB90-70F35E5BDBD4}"/>
              </a:ext>
            </a:extLst>
          </p:cNvPr>
          <p:cNvSpPr txBox="1"/>
          <p:nvPr/>
        </p:nvSpPr>
        <p:spPr>
          <a:xfrm>
            <a:off x="3549451" y="1313503"/>
            <a:ext cx="47836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Analyse de l’ancienneté des </a:t>
            </a:r>
            <a:r>
              <a:rPr lang="fr-FR" b="0" i="0" dirty="0" err="1">
                <a:solidFill>
                  <a:srgbClr val="D1D5DB"/>
                </a:solidFill>
                <a:effectLst/>
                <a:latin typeface="Söhne"/>
              </a:rPr>
              <a:t>posts</a:t>
            </a:r>
            <a:r>
              <a:rPr lang="fr-FR" b="0" i="0" dirty="0">
                <a:solidFill>
                  <a:srgbClr val="D1D5DB"/>
                </a:solidFill>
                <a:effectLst/>
                <a:latin typeface="Söhne"/>
              </a:rPr>
              <a:t> de 2008 à 2022</a:t>
            </a:r>
          </a:p>
        </p:txBody>
      </p:sp>
      <p:pic>
        <p:nvPicPr>
          <p:cNvPr id="9" name="Image 8">
            <a:extLst>
              <a:ext uri="{FF2B5EF4-FFF2-40B4-BE49-F238E27FC236}">
                <a16:creationId xmlns:a16="http://schemas.microsoft.com/office/drawing/2014/main" id="{B900FBE6-CC64-0FE4-C14D-86FB2C08E07B}"/>
              </a:ext>
            </a:extLst>
          </p:cNvPr>
          <p:cNvPicPr>
            <a:picLocks noChangeAspect="1"/>
          </p:cNvPicPr>
          <p:nvPr/>
        </p:nvPicPr>
        <p:blipFill>
          <a:blip r:embed="rId3"/>
          <a:stretch>
            <a:fillRect/>
          </a:stretch>
        </p:blipFill>
        <p:spPr>
          <a:xfrm>
            <a:off x="420630" y="2108629"/>
            <a:ext cx="11352962" cy="2459009"/>
          </a:xfrm>
          <a:prstGeom prst="rect">
            <a:avLst/>
          </a:prstGeom>
        </p:spPr>
      </p:pic>
      <p:sp>
        <p:nvSpPr>
          <p:cNvPr id="13" name="ZoneTexte 12">
            <a:extLst>
              <a:ext uri="{FF2B5EF4-FFF2-40B4-BE49-F238E27FC236}">
                <a16:creationId xmlns:a16="http://schemas.microsoft.com/office/drawing/2014/main" id="{9C423854-D16E-469D-DE60-D565335CF0FC}"/>
              </a:ext>
            </a:extLst>
          </p:cNvPr>
          <p:cNvSpPr txBox="1"/>
          <p:nvPr/>
        </p:nvSpPr>
        <p:spPr>
          <a:xfrm>
            <a:off x="829256" y="4181054"/>
            <a:ext cx="73212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2008</a:t>
            </a:r>
            <a:endParaRPr lang="fr-FR" b="0" i="0" dirty="0">
              <a:solidFill>
                <a:srgbClr val="D1D5DB"/>
              </a:solidFill>
              <a:effectLst/>
              <a:latin typeface="Söhne"/>
            </a:endParaRPr>
          </a:p>
        </p:txBody>
      </p:sp>
      <p:sp>
        <p:nvSpPr>
          <p:cNvPr id="14" name="ZoneTexte 13">
            <a:extLst>
              <a:ext uri="{FF2B5EF4-FFF2-40B4-BE49-F238E27FC236}">
                <a16:creationId xmlns:a16="http://schemas.microsoft.com/office/drawing/2014/main" id="{055386EF-0976-8C69-CE2C-AD7C1C7DC54F}"/>
              </a:ext>
            </a:extLst>
          </p:cNvPr>
          <p:cNvSpPr txBox="1"/>
          <p:nvPr/>
        </p:nvSpPr>
        <p:spPr>
          <a:xfrm>
            <a:off x="11061341" y="4157342"/>
            <a:ext cx="654489"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2023</a:t>
            </a:r>
          </a:p>
        </p:txBody>
      </p:sp>
      <p:sp>
        <p:nvSpPr>
          <p:cNvPr id="15" name="ZoneTexte 14">
            <a:extLst>
              <a:ext uri="{FF2B5EF4-FFF2-40B4-BE49-F238E27FC236}">
                <a16:creationId xmlns:a16="http://schemas.microsoft.com/office/drawing/2014/main" id="{247966D8-F113-4429-050C-55188D357389}"/>
              </a:ext>
            </a:extLst>
          </p:cNvPr>
          <p:cNvSpPr txBox="1"/>
          <p:nvPr/>
        </p:nvSpPr>
        <p:spPr>
          <a:xfrm>
            <a:off x="5053323" y="4993432"/>
            <a:ext cx="2063469"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Graphe plus parlant</a:t>
            </a:r>
          </a:p>
        </p:txBody>
      </p:sp>
    </p:spTree>
    <p:extLst>
      <p:ext uri="{BB962C8B-B14F-4D97-AF65-F5344CB8AC3E}">
        <p14:creationId xmlns:p14="http://schemas.microsoft.com/office/powerpoint/2010/main" val="2719878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Corrélations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11</a:t>
            </a:fld>
            <a:endParaRPr lang="fr-FR" sz="1400" noProof="0" dirty="0"/>
          </a:p>
        </p:txBody>
      </p:sp>
      <p:pic>
        <p:nvPicPr>
          <p:cNvPr id="6" name="Image 5">
            <a:extLst>
              <a:ext uri="{FF2B5EF4-FFF2-40B4-BE49-F238E27FC236}">
                <a16:creationId xmlns:a16="http://schemas.microsoft.com/office/drawing/2014/main" id="{92E12B92-D217-1C48-B4E5-A27B6AD14627}"/>
              </a:ext>
            </a:extLst>
          </p:cNvPr>
          <p:cNvPicPr>
            <a:picLocks noChangeAspect="1"/>
          </p:cNvPicPr>
          <p:nvPr/>
        </p:nvPicPr>
        <p:blipFill>
          <a:blip r:embed="rId3"/>
          <a:stretch>
            <a:fillRect/>
          </a:stretch>
        </p:blipFill>
        <p:spPr>
          <a:xfrm>
            <a:off x="1226675" y="2110913"/>
            <a:ext cx="4869325" cy="3963007"/>
          </a:xfrm>
          <a:prstGeom prst="rect">
            <a:avLst/>
          </a:prstGeom>
        </p:spPr>
      </p:pic>
      <p:sp>
        <p:nvSpPr>
          <p:cNvPr id="7" name="ZoneTexte 6">
            <a:extLst>
              <a:ext uri="{FF2B5EF4-FFF2-40B4-BE49-F238E27FC236}">
                <a16:creationId xmlns:a16="http://schemas.microsoft.com/office/drawing/2014/main" id="{B3446F30-9D66-5A2B-C5BA-EB537420A6F2}"/>
              </a:ext>
            </a:extLst>
          </p:cNvPr>
          <p:cNvSpPr txBox="1"/>
          <p:nvPr/>
        </p:nvSpPr>
        <p:spPr>
          <a:xfrm>
            <a:off x="5024149" y="1318758"/>
            <a:ext cx="220466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et Spearman</a:t>
            </a:r>
          </a:p>
        </p:txBody>
      </p:sp>
      <p:sp>
        <p:nvSpPr>
          <p:cNvPr id="12" name="ZoneTexte 11">
            <a:extLst>
              <a:ext uri="{FF2B5EF4-FFF2-40B4-BE49-F238E27FC236}">
                <a16:creationId xmlns:a16="http://schemas.microsoft.com/office/drawing/2014/main" id="{81034C8F-CD91-8D1D-DEA7-43EEC846746E}"/>
              </a:ext>
            </a:extLst>
          </p:cNvPr>
          <p:cNvSpPr txBox="1"/>
          <p:nvPr/>
        </p:nvSpPr>
        <p:spPr>
          <a:xfrm>
            <a:off x="8453149" y="2126326"/>
            <a:ext cx="161287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(*100)</a:t>
            </a:r>
          </a:p>
        </p:txBody>
      </p:sp>
      <p:sp>
        <p:nvSpPr>
          <p:cNvPr id="13" name="ZoneTexte 12">
            <a:extLst>
              <a:ext uri="{FF2B5EF4-FFF2-40B4-BE49-F238E27FC236}">
                <a16:creationId xmlns:a16="http://schemas.microsoft.com/office/drawing/2014/main" id="{D7BC2491-0688-CBF3-B34C-AFB26295FD5D}"/>
              </a:ext>
            </a:extLst>
          </p:cNvPr>
          <p:cNvSpPr txBox="1"/>
          <p:nvPr/>
        </p:nvSpPr>
        <p:spPr>
          <a:xfrm>
            <a:off x="7523509" y="2796886"/>
            <a:ext cx="3281651" cy="954107"/>
          </a:xfrm>
          <a:prstGeom prst="rect">
            <a:avLst/>
          </a:prstGeom>
          <a:solidFill>
            <a:srgbClr val="00B050"/>
          </a:solidFill>
          <a:effectLst>
            <a:outerShdw blurRad="63500" sx="102000" sy="102000" algn="ctr" rotWithShape="0">
              <a:prstClr val="black">
                <a:alpha val="40000"/>
              </a:prstClr>
            </a:outerShdw>
          </a:effectLst>
        </p:spPr>
        <p:txBody>
          <a:bodyPr wrap="square">
            <a:spAutoFit/>
          </a:bodyPr>
          <a:lstStyle/>
          <a:p>
            <a:pPr algn="l"/>
            <a:r>
              <a:rPr lang="fr-FR" sz="1400" b="0" i="0" dirty="0">
                <a:effectLst/>
                <a:latin typeface="Courier New" panose="02070309020205020404" pitchFamily="49" charset="0"/>
                <a:cs typeface="Courier New" panose="02070309020205020404" pitchFamily="49" charset="0"/>
              </a:rPr>
              <a:t>Nb vues et Score      :    64</a:t>
            </a:r>
          </a:p>
          <a:p>
            <a:pPr algn="l"/>
            <a:r>
              <a:rPr lang="fr-FR" sz="1400" dirty="0">
                <a:latin typeface="Courier New" panose="02070309020205020404" pitchFamily="49" charset="0"/>
                <a:cs typeface="Courier New" panose="02070309020205020404" pitchFamily="49" charset="0"/>
              </a:rPr>
              <a:t>Score et Réponses     :    48</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Nb Vues   :    47</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Ancienneté:    27</a:t>
            </a:r>
            <a:endParaRPr lang="fr-FR" sz="1400" b="0" i="0" dirty="0">
              <a:solidFill>
                <a:srgbClr val="D1D5DB"/>
              </a:solidFill>
              <a:effectLst/>
              <a:latin typeface="Courier New" panose="02070309020205020404" pitchFamily="49" charset="0"/>
              <a:cs typeface="Courier New" panose="02070309020205020404" pitchFamily="49" charset="0"/>
            </a:endParaRPr>
          </a:p>
        </p:txBody>
      </p:sp>
      <p:sp>
        <p:nvSpPr>
          <p:cNvPr id="14" name="ZoneTexte 13">
            <a:extLst>
              <a:ext uri="{FF2B5EF4-FFF2-40B4-BE49-F238E27FC236}">
                <a16:creationId xmlns:a16="http://schemas.microsoft.com/office/drawing/2014/main" id="{9ACFF779-13F9-7947-0105-F7413E73F209}"/>
              </a:ext>
            </a:extLst>
          </p:cNvPr>
          <p:cNvSpPr txBox="1"/>
          <p:nvPr/>
        </p:nvSpPr>
        <p:spPr>
          <a:xfrm>
            <a:off x="7523509" y="4069902"/>
            <a:ext cx="3281651" cy="523220"/>
          </a:xfrm>
          <a:prstGeom prst="rect">
            <a:avLst/>
          </a:prstGeom>
          <a:solidFill>
            <a:srgbClr val="FF0000"/>
          </a:solidFill>
          <a:effectLst>
            <a:outerShdw blurRad="63500" sx="102000" sy="102000" algn="ctr" rotWithShape="0">
              <a:prstClr val="black">
                <a:alpha val="40000"/>
              </a:prstClr>
            </a:outerShdw>
          </a:effectLst>
        </p:spPr>
        <p:txBody>
          <a:bodyPr wrap="square">
            <a:spAutoFit/>
          </a:bodyPr>
          <a:lstStyle/>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Nb vues/jour et reste </a:t>
            </a:r>
            <a:r>
              <a:rPr lang="fr-FR" sz="1400" dirty="0">
                <a:solidFill>
                  <a:schemeClr val="bg1">
                    <a:lumMod val="95000"/>
                  </a:schemeClr>
                </a:solidFill>
                <a:latin typeface="Courier New" panose="02070309020205020404" pitchFamily="49" charset="0"/>
                <a:cs typeface="Courier New" panose="02070309020205020404" pitchFamily="49" charset="0"/>
              </a:rPr>
              <a:t>:    -1</a:t>
            </a:r>
          </a:p>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Favoris</a:t>
            </a:r>
            <a:r>
              <a:rPr lang="fr-FR" sz="1400" dirty="0">
                <a:solidFill>
                  <a:schemeClr val="bg1">
                    <a:lumMod val="95000"/>
                  </a:schemeClr>
                </a:solidFill>
                <a:latin typeface="Courier New" panose="02070309020205020404" pitchFamily="49" charset="0"/>
                <a:cs typeface="Courier New" panose="02070309020205020404" pitchFamily="49" charset="0"/>
              </a:rPr>
              <a:t> et </a:t>
            </a:r>
            <a:r>
              <a:rPr lang="fr-FR" sz="1400" dirty="0" err="1">
                <a:solidFill>
                  <a:schemeClr val="bg1">
                    <a:lumMod val="95000"/>
                  </a:schemeClr>
                </a:solidFill>
                <a:latin typeface="Courier New" panose="02070309020205020404" pitchFamily="49" charset="0"/>
                <a:cs typeface="Courier New" panose="02070309020205020404" pitchFamily="49" charset="0"/>
              </a:rPr>
              <a:t>rest</a:t>
            </a:r>
            <a:r>
              <a:rPr lang="fr-FR" sz="1400" dirty="0">
                <a:solidFill>
                  <a:schemeClr val="bg1">
                    <a:lumMod val="95000"/>
                  </a:schemeClr>
                </a:solidFill>
                <a:latin typeface="Courier New" panose="02070309020205020404" pitchFamily="49" charset="0"/>
                <a:cs typeface="Courier New" panose="02070309020205020404" pitchFamily="49" charset="0"/>
              </a:rPr>
              <a:t>       :    -1</a:t>
            </a:r>
            <a:endParaRPr lang="fr-FR" sz="1400" b="0" i="0" dirty="0">
              <a:solidFill>
                <a:schemeClr val="bg1">
                  <a:lumMod val="95000"/>
                </a:schemeClr>
              </a:solidFill>
              <a:effectLst/>
              <a:latin typeface="Courier New" panose="02070309020205020404" pitchFamily="49" charset="0"/>
              <a:cs typeface="Courier New" panose="02070309020205020404" pitchFamily="49" charset="0"/>
            </a:endParaRPr>
          </a:p>
        </p:txBody>
      </p:sp>
      <p:sp>
        <p:nvSpPr>
          <p:cNvPr id="15" name="ZoneTexte 14">
            <a:extLst>
              <a:ext uri="{FF2B5EF4-FFF2-40B4-BE49-F238E27FC236}">
                <a16:creationId xmlns:a16="http://schemas.microsoft.com/office/drawing/2014/main" id="{3304FD51-82B2-555D-7325-764DDC543C17}"/>
              </a:ext>
            </a:extLst>
          </p:cNvPr>
          <p:cNvSpPr txBox="1"/>
          <p:nvPr/>
        </p:nvSpPr>
        <p:spPr>
          <a:xfrm rot="20078415">
            <a:off x="5048301" y="2436073"/>
            <a:ext cx="2156360" cy="369332"/>
          </a:xfrm>
          <a:prstGeom prst="rect">
            <a:avLst/>
          </a:prstGeom>
          <a:noFill/>
        </p:spPr>
        <p:txBody>
          <a:bodyPr wrap="none" rtlCol="0">
            <a:spAutoFit/>
          </a:bodyPr>
          <a:lstStyle/>
          <a:p>
            <a:r>
              <a:rPr lang="fr-FR" dirty="0"/>
              <a:t>Si données linéaires</a:t>
            </a:r>
          </a:p>
        </p:txBody>
      </p:sp>
    </p:spTree>
    <p:extLst>
      <p:ext uri="{BB962C8B-B14F-4D97-AF65-F5344CB8AC3E}">
        <p14:creationId xmlns:p14="http://schemas.microsoft.com/office/powerpoint/2010/main" val="414799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Corrélations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12</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024149" y="1318758"/>
            <a:ext cx="220466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et Spearman</a:t>
            </a:r>
          </a:p>
        </p:txBody>
      </p:sp>
      <p:pic>
        <p:nvPicPr>
          <p:cNvPr id="11" name="Image 10">
            <a:extLst>
              <a:ext uri="{FF2B5EF4-FFF2-40B4-BE49-F238E27FC236}">
                <a16:creationId xmlns:a16="http://schemas.microsoft.com/office/drawing/2014/main" id="{35F25BCD-1A8A-2761-3181-2E80709E0229}"/>
              </a:ext>
            </a:extLst>
          </p:cNvPr>
          <p:cNvPicPr>
            <a:picLocks noChangeAspect="1"/>
          </p:cNvPicPr>
          <p:nvPr/>
        </p:nvPicPr>
        <p:blipFill>
          <a:blip r:embed="rId3"/>
          <a:stretch>
            <a:fillRect/>
          </a:stretch>
        </p:blipFill>
        <p:spPr>
          <a:xfrm>
            <a:off x="1185741" y="1988242"/>
            <a:ext cx="5162550" cy="3718995"/>
          </a:xfrm>
          <a:prstGeom prst="rect">
            <a:avLst/>
          </a:prstGeom>
        </p:spPr>
      </p:pic>
      <p:sp>
        <p:nvSpPr>
          <p:cNvPr id="4" name="ZoneTexte 3">
            <a:extLst>
              <a:ext uri="{FF2B5EF4-FFF2-40B4-BE49-F238E27FC236}">
                <a16:creationId xmlns:a16="http://schemas.microsoft.com/office/drawing/2014/main" id="{E1CDADEF-4A22-7B71-8513-A8CC5F7E9146}"/>
              </a:ext>
            </a:extLst>
          </p:cNvPr>
          <p:cNvSpPr txBox="1"/>
          <p:nvPr/>
        </p:nvSpPr>
        <p:spPr>
          <a:xfrm>
            <a:off x="8274078" y="2213397"/>
            <a:ext cx="17805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Spearman (*100)</a:t>
            </a:r>
          </a:p>
        </p:txBody>
      </p:sp>
      <p:sp>
        <p:nvSpPr>
          <p:cNvPr id="8" name="ZoneTexte 7">
            <a:extLst>
              <a:ext uri="{FF2B5EF4-FFF2-40B4-BE49-F238E27FC236}">
                <a16:creationId xmlns:a16="http://schemas.microsoft.com/office/drawing/2014/main" id="{1F1B429E-289C-5E3F-4BF5-43CC31BA9FE8}"/>
              </a:ext>
            </a:extLst>
          </p:cNvPr>
          <p:cNvSpPr txBox="1"/>
          <p:nvPr/>
        </p:nvSpPr>
        <p:spPr>
          <a:xfrm>
            <a:off x="7523509" y="2796886"/>
            <a:ext cx="3281651" cy="954107"/>
          </a:xfrm>
          <a:prstGeom prst="rect">
            <a:avLst/>
          </a:prstGeom>
          <a:solidFill>
            <a:srgbClr val="00B050"/>
          </a:solidFill>
          <a:effectLst>
            <a:outerShdw blurRad="63500" sx="102000" sy="102000" algn="ctr" rotWithShape="0">
              <a:prstClr val="black">
                <a:alpha val="40000"/>
              </a:prstClr>
            </a:outerShdw>
          </a:effectLst>
        </p:spPr>
        <p:txBody>
          <a:bodyPr wrap="square">
            <a:spAutoFit/>
          </a:bodyPr>
          <a:lstStyle/>
          <a:p>
            <a:pPr algn="l"/>
            <a:r>
              <a:rPr lang="fr-FR" sz="1400" b="0" i="0" dirty="0">
                <a:effectLst/>
                <a:latin typeface="Courier New" panose="02070309020205020404" pitchFamily="49" charset="0"/>
                <a:cs typeface="Courier New" panose="02070309020205020404" pitchFamily="49" charset="0"/>
              </a:rPr>
              <a:t>Nb vues et Score      :    64</a:t>
            </a:r>
          </a:p>
          <a:p>
            <a:pPr algn="l"/>
            <a:r>
              <a:rPr lang="fr-FR" sz="1400" dirty="0">
                <a:latin typeface="Courier New" panose="02070309020205020404" pitchFamily="49" charset="0"/>
                <a:cs typeface="Courier New" panose="02070309020205020404" pitchFamily="49" charset="0"/>
              </a:rPr>
              <a:t>Score et Réponses     :    48</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Nb Vues   :    47</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Ancienneté:    27</a:t>
            </a:r>
            <a:endParaRPr lang="fr-FR" sz="1400" b="0" i="0" dirty="0">
              <a:solidFill>
                <a:srgbClr val="D1D5DB"/>
              </a:solidFill>
              <a:effectLst/>
              <a:latin typeface="Courier New" panose="02070309020205020404" pitchFamily="49" charset="0"/>
              <a:cs typeface="Courier New" panose="02070309020205020404" pitchFamily="49" charset="0"/>
            </a:endParaRPr>
          </a:p>
        </p:txBody>
      </p:sp>
      <p:sp>
        <p:nvSpPr>
          <p:cNvPr id="9" name="ZoneTexte 8">
            <a:extLst>
              <a:ext uri="{FF2B5EF4-FFF2-40B4-BE49-F238E27FC236}">
                <a16:creationId xmlns:a16="http://schemas.microsoft.com/office/drawing/2014/main" id="{90251BAD-7941-AFB8-59B3-907A08315E4D}"/>
              </a:ext>
            </a:extLst>
          </p:cNvPr>
          <p:cNvSpPr txBox="1"/>
          <p:nvPr/>
        </p:nvSpPr>
        <p:spPr>
          <a:xfrm>
            <a:off x="7523509" y="4069902"/>
            <a:ext cx="3281651" cy="523220"/>
          </a:xfrm>
          <a:prstGeom prst="rect">
            <a:avLst/>
          </a:prstGeom>
          <a:solidFill>
            <a:srgbClr val="FF0000"/>
          </a:solidFill>
          <a:effectLst>
            <a:outerShdw blurRad="63500" sx="102000" sy="102000" algn="ctr" rotWithShape="0">
              <a:prstClr val="black">
                <a:alpha val="40000"/>
              </a:prstClr>
            </a:outerShdw>
          </a:effectLst>
        </p:spPr>
        <p:txBody>
          <a:bodyPr wrap="square">
            <a:spAutoFit/>
          </a:bodyPr>
          <a:lstStyle/>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Nb vues/jour et reste </a:t>
            </a:r>
            <a:r>
              <a:rPr lang="fr-FR" sz="1400" dirty="0">
                <a:solidFill>
                  <a:schemeClr val="bg1">
                    <a:lumMod val="95000"/>
                  </a:schemeClr>
                </a:solidFill>
                <a:latin typeface="Courier New" panose="02070309020205020404" pitchFamily="49" charset="0"/>
                <a:cs typeface="Courier New" panose="02070309020205020404" pitchFamily="49" charset="0"/>
              </a:rPr>
              <a:t>:    -1</a:t>
            </a:r>
          </a:p>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Favoris</a:t>
            </a:r>
            <a:r>
              <a:rPr lang="fr-FR" sz="1400" dirty="0">
                <a:solidFill>
                  <a:schemeClr val="bg1">
                    <a:lumMod val="95000"/>
                  </a:schemeClr>
                </a:solidFill>
                <a:latin typeface="Courier New" panose="02070309020205020404" pitchFamily="49" charset="0"/>
                <a:cs typeface="Courier New" panose="02070309020205020404" pitchFamily="49" charset="0"/>
              </a:rPr>
              <a:t> et </a:t>
            </a:r>
            <a:r>
              <a:rPr lang="fr-FR" sz="1400" dirty="0" err="1">
                <a:solidFill>
                  <a:schemeClr val="bg1">
                    <a:lumMod val="95000"/>
                  </a:schemeClr>
                </a:solidFill>
                <a:latin typeface="Courier New" panose="02070309020205020404" pitchFamily="49" charset="0"/>
                <a:cs typeface="Courier New" panose="02070309020205020404" pitchFamily="49" charset="0"/>
              </a:rPr>
              <a:t>rest</a:t>
            </a:r>
            <a:r>
              <a:rPr lang="fr-FR" sz="1400" dirty="0">
                <a:solidFill>
                  <a:schemeClr val="bg1">
                    <a:lumMod val="95000"/>
                  </a:schemeClr>
                </a:solidFill>
                <a:latin typeface="Courier New" panose="02070309020205020404" pitchFamily="49" charset="0"/>
                <a:cs typeface="Courier New" panose="02070309020205020404" pitchFamily="49" charset="0"/>
              </a:rPr>
              <a:t>       :    -1</a:t>
            </a:r>
            <a:endParaRPr lang="fr-FR" sz="1400" b="0" i="0" dirty="0">
              <a:solidFill>
                <a:schemeClr val="bg1">
                  <a:lumMod val="95000"/>
                </a:schemeClr>
              </a:solidFill>
              <a:effectLst/>
              <a:latin typeface="Courier New" panose="02070309020205020404" pitchFamily="49" charset="0"/>
              <a:cs typeface="Courier New" panose="02070309020205020404" pitchFamily="49" charset="0"/>
            </a:endParaRPr>
          </a:p>
        </p:txBody>
      </p:sp>
      <p:sp>
        <p:nvSpPr>
          <p:cNvPr id="10" name="ZoneTexte 9">
            <a:extLst>
              <a:ext uri="{FF2B5EF4-FFF2-40B4-BE49-F238E27FC236}">
                <a16:creationId xmlns:a16="http://schemas.microsoft.com/office/drawing/2014/main" id="{9A1924BB-AED8-E4E8-E375-A226F8582037}"/>
              </a:ext>
            </a:extLst>
          </p:cNvPr>
          <p:cNvSpPr txBox="1"/>
          <p:nvPr/>
        </p:nvSpPr>
        <p:spPr>
          <a:xfrm rot="20078415">
            <a:off x="4987710" y="2436073"/>
            <a:ext cx="2277547" cy="369332"/>
          </a:xfrm>
          <a:prstGeom prst="rect">
            <a:avLst/>
          </a:prstGeom>
          <a:noFill/>
        </p:spPr>
        <p:txBody>
          <a:bodyPr wrap="none" rtlCol="0">
            <a:spAutoFit/>
          </a:bodyPr>
          <a:lstStyle/>
          <a:p>
            <a:r>
              <a:rPr lang="fr-FR" dirty="0"/>
              <a:t>Si non paramétriques</a:t>
            </a:r>
          </a:p>
        </p:txBody>
      </p:sp>
    </p:spTree>
    <p:extLst>
      <p:ext uri="{BB962C8B-B14F-4D97-AF65-F5344CB8AC3E}">
        <p14:creationId xmlns:p14="http://schemas.microsoft.com/office/powerpoint/2010/main" val="2582943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13</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194" y="1349902"/>
            <a:ext cx="14376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récupération</a:t>
            </a:r>
          </a:p>
        </p:txBody>
      </p:sp>
      <p:pic>
        <p:nvPicPr>
          <p:cNvPr id="12" name="Image 11">
            <a:extLst>
              <a:ext uri="{FF2B5EF4-FFF2-40B4-BE49-F238E27FC236}">
                <a16:creationId xmlns:a16="http://schemas.microsoft.com/office/drawing/2014/main" id="{D3A9EFBC-7B3E-CE9E-B105-F867729C1B5E}"/>
              </a:ext>
            </a:extLst>
          </p:cNvPr>
          <p:cNvPicPr>
            <a:picLocks noChangeAspect="1"/>
          </p:cNvPicPr>
          <p:nvPr/>
        </p:nvPicPr>
        <p:blipFill>
          <a:blip r:embed="rId3"/>
          <a:stretch>
            <a:fillRect/>
          </a:stretch>
        </p:blipFill>
        <p:spPr>
          <a:xfrm>
            <a:off x="2133047" y="1973580"/>
            <a:ext cx="7925906" cy="3432133"/>
          </a:xfrm>
          <a:prstGeom prst="rect">
            <a:avLst/>
          </a:prstGeom>
        </p:spPr>
      </p:pic>
    </p:spTree>
    <p:extLst>
      <p:ext uri="{BB962C8B-B14F-4D97-AF65-F5344CB8AC3E}">
        <p14:creationId xmlns:p14="http://schemas.microsoft.com/office/powerpoint/2010/main" val="3955254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14</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194" y="1349902"/>
            <a:ext cx="16560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Pre-traitement</a:t>
            </a:r>
            <a:endParaRPr lang="fr-FR" b="0" i="0" dirty="0">
              <a:solidFill>
                <a:srgbClr val="D1D5DB"/>
              </a:solidFill>
              <a:effectLst/>
              <a:latin typeface="Söhne"/>
            </a:endParaRPr>
          </a:p>
        </p:txBody>
      </p:sp>
      <p:sp>
        <p:nvSpPr>
          <p:cNvPr id="4" name="ZoneTexte 3">
            <a:extLst>
              <a:ext uri="{FF2B5EF4-FFF2-40B4-BE49-F238E27FC236}">
                <a16:creationId xmlns:a16="http://schemas.microsoft.com/office/drawing/2014/main" id="{DABA38EA-5721-D637-7222-D760398FCC54}"/>
              </a:ext>
            </a:extLst>
          </p:cNvPr>
          <p:cNvSpPr txBox="1"/>
          <p:nvPr/>
        </p:nvSpPr>
        <p:spPr>
          <a:xfrm>
            <a:off x="1711974" y="2249062"/>
            <a:ext cx="10236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CORPUS</a:t>
            </a:r>
            <a:endParaRPr lang="fr-FR" b="0" i="0" dirty="0">
              <a:solidFill>
                <a:srgbClr val="D1D5DB"/>
              </a:solidFill>
              <a:effectLst/>
              <a:latin typeface="Söhne"/>
            </a:endParaRPr>
          </a:p>
        </p:txBody>
      </p:sp>
      <p:sp>
        <p:nvSpPr>
          <p:cNvPr id="6" name="ZoneTexte 5">
            <a:extLst>
              <a:ext uri="{FF2B5EF4-FFF2-40B4-BE49-F238E27FC236}">
                <a16:creationId xmlns:a16="http://schemas.microsoft.com/office/drawing/2014/main" id="{62732A29-AB32-34AB-6178-7DBB5ED040BA}"/>
              </a:ext>
            </a:extLst>
          </p:cNvPr>
          <p:cNvSpPr txBox="1"/>
          <p:nvPr/>
        </p:nvSpPr>
        <p:spPr>
          <a:xfrm>
            <a:off x="2809416" y="2798366"/>
            <a:ext cx="3149424" cy="461665"/>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Occurences</a:t>
            </a: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dans le corpus: 48926 </a:t>
            </a:r>
            <a:r>
              <a:rPr kumimoji="0" lang="fr-FR" altLang="fr-FR" sz="12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Occurences</a:t>
            </a: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dans les tags : 48926 </a:t>
            </a:r>
          </a:p>
        </p:txBody>
      </p:sp>
      <p:pic>
        <p:nvPicPr>
          <p:cNvPr id="9" name="Image 8">
            <a:extLst>
              <a:ext uri="{FF2B5EF4-FFF2-40B4-BE49-F238E27FC236}">
                <a16:creationId xmlns:a16="http://schemas.microsoft.com/office/drawing/2014/main" id="{57002880-FCF3-622C-08E9-3CF02D84C71E}"/>
              </a:ext>
            </a:extLst>
          </p:cNvPr>
          <p:cNvPicPr>
            <a:picLocks noChangeAspect="1"/>
          </p:cNvPicPr>
          <p:nvPr/>
        </p:nvPicPr>
        <p:blipFill>
          <a:blip r:embed="rId3"/>
          <a:stretch>
            <a:fillRect/>
          </a:stretch>
        </p:blipFill>
        <p:spPr>
          <a:xfrm>
            <a:off x="2809416" y="2195570"/>
            <a:ext cx="6573167" cy="476316"/>
          </a:xfrm>
          <a:prstGeom prst="rect">
            <a:avLst/>
          </a:prstGeom>
        </p:spPr>
      </p:pic>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398828B-F5BE-C94A-8E8C-D53F7EA13255}"/>
              </a:ext>
            </a:extLst>
          </p:cNvPr>
          <p:cNvSpPr txBox="1"/>
          <p:nvPr/>
        </p:nvSpPr>
        <p:spPr>
          <a:xfrm>
            <a:off x="1711974" y="3586531"/>
            <a:ext cx="19761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Nettoyage du texte</a:t>
            </a:r>
            <a:endParaRPr lang="fr-FR" b="0" i="0" dirty="0">
              <a:solidFill>
                <a:srgbClr val="D1D5DB"/>
              </a:solidFill>
              <a:effectLst/>
              <a:latin typeface="Söhne"/>
            </a:endParaRPr>
          </a:p>
        </p:txBody>
      </p:sp>
      <p:sp>
        <p:nvSpPr>
          <p:cNvPr id="13" name="ZoneTexte 12">
            <a:extLst>
              <a:ext uri="{FF2B5EF4-FFF2-40B4-BE49-F238E27FC236}">
                <a16:creationId xmlns:a16="http://schemas.microsoft.com/office/drawing/2014/main" id="{70951582-3FDE-7A3A-161B-61C9D28372C2}"/>
              </a:ext>
            </a:extLst>
          </p:cNvPr>
          <p:cNvSpPr txBox="1"/>
          <p:nvPr/>
        </p:nvSpPr>
        <p:spPr>
          <a:xfrm>
            <a:off x="2809416" y="4070951"/>
            <a:ext cx="4063824" cy="1200329"/>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Elimination des balises HTML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Suppression de la ponctuation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Conversion en minuscules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Remplacement des termes spécifiques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Suppression des mots vides (stop </a:t>
            </a:r>
            <a:r>
              <a:rPr lang="fr-FR" altLang="fr-FR" sz="1200" dirty="0" err="1">
                <a:latin typeface="Courier New" panose="02070309020205020404" pitchFamily="49" charset="0"/>
                <a:cs typeface="Courier New" panose="02070309020205020404" pitchFamily="49" charset="0"/>
              </a:rPr>
              <a:t>words</a:t>
            </a:r>
            <a:r>
              <a:rPr lang="fr-FR" altLang="fr-FR" sz="1200" dirty="0">
                <a:latin typeface="Courier New" panose="02070309020205020404" pitchFamily="49" charset="0"/>
                <a:cs typeface="Courier New" panose="02070309020205020404" pitchFamily="49"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Lemmatisation</a:t>
            </a:r>
          </a:p>
        </p:txBody>
      </p:sp>
    </p:spTree>
    <p:extLst>
      <p:ext uri="{BB962C8B-B14F-4D97-AF65-F5344CB8AC3E}">
        <p14:creationId xmlns:p14="http://schemas.microsoft.com/office/powerpoint/2010/main" val="469338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15</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41814" y="1313458"/>
            <a:ext cx="305052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Lemmatization</a:t>
            </a:r>
            <a:r>
              <a:rPr lang="fr-FR" dirty="0">
                <a:solidFill>
                  <a:srgbClr val="D1D5DB"/>
                </a:solidFill>
                <a:latin typeface="Söhne"/>
              </a:rPr>
              <a:t> ou </a:t>
            </a:r>
            <a:r>
              <a:rPr lang="fr-FR" dirty="0" err="1">
                <a:solidFill>
                  <a:srgbClr val="D1D5DB"/>
                </a:solidFill>
                <a:latin typeface="Söhne"/>
              </a:rPr>
              <a:t>Stemming</a:t>
            </a:r>
            <a:r>
              <a:rPr lang="fr-FR" dirty="0">
                <a:solidFill>
                  <a:srgbClr val="D1D5DB"/>
                </a:solidFill>
                <a:latin typeface="Söhne"/>
              </a:rPr>
              <a:t> ?</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Preguntas">
            <a:extLst>
              <a:ext uri="{FF2B5EF4-FFF2-40B4-BE49-F238E27FC236}">
                <a16:creationId xmlns:a16="http://schemas.microsoft.com/office/drawing/2014/main" id="{8C4B501E-5DE5-D144-D545-5AE902DE0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 y="4244340"/>
            <a:ext cx="1839971" cy="137997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67DC9EBF-6730-C592-D370-7D35DDE9ADCB}"/>
              </a:ext>
            </a:extLst>
          </p:cNvPr>
          <p:cNvPicPr>
            <a:picLocks noChangeAspect="1"/>
          </p:cNvPicPr>
          <p:nvPr/>
        </p:nvPicPr>
        <p:blipFill>
          <a:blip r:embed="rId4"/>
          <a:stretch>
            <a:fillRect/>
          </a:stretch>
        </p:blipFill>
        <p:spPr>
          <a:xfrm>
            <a:off x="1896163" y="2257410"/>
            <a:ext cx="3781953" cy="3372321"/>
          </a:xfrm>
          <a:prstGeom prst="rect">
            <a:avLst/>
          </a:prstGeom>
        </p:spPr>
      </p:pic>
      <p:sp>
        <p:nvSpPr>
          <p:cNvPr id="14" name="ZoneTexte 13">
            <a:extLst>
              <a:ext uri="{FF2B5EF4-FFF2-40B4-BE49-F238E27FC236}">
                <a16:creationId xmlns:a16="http://schemas.microsoft.com/office/drawing/2014/main" id="{A42EDF4E-E08C-AE4E-469D-611F37718112}"/>
              </a:ext>
            </a:extLst>
          </p:cNvPr>
          <p:cNvSpPr txBox="1"/>
          <p:nvPr/>
        </p:nvSpPr>
        <p:spPr>
          <a:xfrm>
            <a:off x="5943601" y="2400300"/>
            <a:ext cx="5212080" cy="3046988"/>
          </a:xfrm>
          <a:prstGeom prst="rect">
            <a:avLst/>
          </a:prstGeom>
          <a:noFill/>
        </p:spPr>
        <p:txBody>
          <a:bodyPr wrap="square" rtlCol="0">
            <a:spAutoFit/>
          </a:bodyPr>
          <a:lstStyle/>
          <a:p>
            <a:pPr algn="l"/>
            <a:r>
              <a:rPr lang="fr-FR" sz="1000" b="1" i="0" dirty="0" err="1">
                <a:effectLst/>
                <a:latin typeface="Söhne"/>
              </a:rPr>
              <a:t>Stemming</a:t>
            </a:r>
            <a:r>
              <a:rPr lang="fr-FR" sz="1000" b="1" i="0" dirty="0">
                <a:effectLst/>
                <a:latin typeface="Söhne"/>
              </a:rPr>
              <a:t> (Racinisation)</a:t>
            </a:r>
            <a:r>
              <a:rPr lang="fr-FR" sz="1000" b="0" i="0" dirty="0">
                <a:effectLst/>
                <a:latin typeface="Söhne"/>
              </a:rPr>
              <a:t> :</a:t>
            </a:r>
          </a:p>
          <a:p>
            <a:pPr algn="l"/>
            <a:endParaRPr lang="fr-FR" sz="1000" b="0" i="0" dirty="0">
              <a:effectLst/>
              <a:latin typeface="Söhne"/>
            </a:endParaRPr>
          </a:p>
          <a:p>
            <a:pPr marL="171450" indent="-171450" algn="just">
              <a:buFont typeface="Arial" panose="020B0604020202020204" pitchFamily="34" charset="0"/>
              <a:buChar char="•"/>
            </a:pPr>
            <a:r>
              <a:rPr lang="fr-FR" sz="1000" b="0" i="0" dirty="0">
                <a:effectLst/>
                <a:latin typeface="Söhne"/>
              </a:rPr>
              <a:t>Processus rapide et simple, souvent basé sur des règles heuristiques.</a:t>
            </a:r>
            <a:br>
              <a:rPr lang="fr-FR" sz="1000" b="0" i="0" dirty="0">
                <a:effectLst/>
                <a:latin typeface="Söhne"/>
              </a:rPr>
            </a:br>
            <a:endParaRPr lang="fr-FR" sz="1000" b="0" i="0" dirty="0">
              <a:effectLst/>
              <a:latin typeface="Söhne"/>
            </a:endParaRPr>
          </a:p>
          <a:p>
            <a:pPr algn="just">
              <a:buFont typeface="Arial" panose="020B0604020202020204" pitchFamily="34" charset="0"/>
              <a:buChar char="•"/>
            </a:pPr>
            <a:r>
              <a:rPr lang="fr-FR" sz="1000" dirty="0">
                <a:latin typeface="Söhne"/>
              </a:rPr>
              <a:t>     </a:t>
            </a:r>
            <a:r>
              <a:rPr lang="fr-FR" sz="1000" b="0" i="0" dirty="0">
                <a:effectLst/>
                <a:latin typeface="Söhne"/>
              </a:rPr>
              <a:t>Réduit les mots à leur racine ou forme de base (stem), qui n'est pas nécessairement un mot réel dans la langue.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Par exemple, les mots "running", "runs" et "</a:t>
            </a:r>
            <a:r>
              <a:rPr lang="fr-FR" sz="1000" b="0" i="0" dirty="0" err="1">
                <a:effectLst/>
                <a:latin typeface="Söhne"/>
              </a:rPr>
              <a:t>runner</a:t>
            </a:r>
            <a:r>
              <a:rPr lang="fr-FR" sz="1000" b="0" i="0" dirty="0">
                <a:effectLst/>
                <a:latin typeface="Söhne"/>
              </a:rPr>
              <a:t>" peuvent être réduits à la racine "run".</a:t>
            </a:r>
          </a:p>
          <a:p>
            <a:pPr algn="just"/>
            <a:endParaRPr lang="fr-FR" sz="1000" b="0" i="0" dirty="0">
              <a:effectLst/>
              <a:latin typeface="Söhne"/>
            </a:endParaRPr>
          </a:p>
          <a:p>
            <a:pPr algn="l"/>
            <a:r>
              <a:rPr lang="fr-FR" sz="1000" b="1" i="0" dirty="0" err="1">
                <a:effectLst/>
                <a:latin typeface="Söhne"/>
              </a:rPr>
              <a:t>Lemmatization</a:t>
            </a:r>
            <a:r>
              <a:rPr lang="fr-FR" sz="1000" b="1" i="0" dirty="0">
                <a:effectLst/>
                <a:latin typeface="Söhne"/>
              </a:rPr>
              <a:t> (Lemmatisation)</a:t>
            </a:r>
            <a:r>
              <a:rPr lang="fr-FR" sz="1000" b="0" i="0" dirty="0">
                <a:effectLst/>
                <a:latin typeface="Söhne"/>
              </a:rPr>
              <a:t> :</a:t>
            </a:r>
          </a:p>
          <a:p>
            <a:pPr algn="l"/>
            <a:endParaRPr lang="fr-FR" sz="1000" b="0" i="0" dirty="0">
              <a:effectLst/>
              <a:latin typeface="Söhne"/>
            </a:endParaRPr>
          </a:p>
          <a:p>
            <a:pPr algn="just">
              <a:buFont typeface="Arial" panose="020B0604020202020204" pitchFamily="34" charset="0"/>
              <a:buChar char="•"/>
            </a:pPr>
            <a:r>
              <a:rPr lang="fr-FR" sz="1000" b="0" i="0" dirty="0">
                <a:effectLst/>
                <a:latin typeface="Söhne"/>
              </a:rPr>
              <a:t>   Processus plus complexe et plus lent qui prend en compte le contexte linguistique.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Réduit les mots à leur lemme, qui est leur forme de base selon le dictionnaire.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Utilise l'information morphologique pour trouver la forme canonique des mots.</a:t>
            </a:r>
          </a:p>
          <a:p>
            <a:pPr algn="just">
              <a:buFont typeface="Arial" panose="020B0604020202020204" pitchFamily="34" charset="0"/>
              <a:buChar char="•"/>
            </a:pPr>
            <a:endParaRPr lang="fr-FR" sz="1000" b="0" i="0" dirty="0">
              <a:effectLst/>
              <a:latin typeface="Söhne"/>
            </a:endParaRPr>
          </a:p>
          <a:p>
            <a:pPr algn="just">
              <a:buFont typeface="Arial" panose="020B0604020202020204" pitchFamily="34" charset="0"/>
              <a:buChar char="•"/>
            </a:pPr>
            <a:r>
              <a:rPr lang="fr-FR" sz="1000" b="0" i="0" dirty="0">
                <a:effectLst/>
                <a:latin typeface="Söhne"/>
              </a:rPr>
              <a:t>   Par exemple, "</a:t>
            </a:r>
            <a:r>
              <a:rPr lang="fr-FR" sz="1000" b="0" i="0" dirty="0" err="1">
                <a:effectLst/>
                <a:latin typeface="Söhne"/>
              </a:rPr>
              <a:t>better</a:t>
            </a:r>
            <a:r>
              <a:rPr lang="fr-FR" sz="1000" b="0" i="0" dirty="0">
                <a:effectLst/>
                <a:latin typeface="Söhne"/>
              </a:rPr>
              <a:t>" est transformé en "good", "</a:t>
            </a:r>
            <a:r>
              <a:rPr lang="fr-FR" sz="1000" b="0" i="0" dirty="0" err="1">
                <a:effectLst/>
                <a:latin typeface="Söhne"/>
              </a:rPr>
              <a:t>am</a:t>
            </a:r>
            <a:r>
              <a:rPr lang="fr-FR" sz="1000" b="0" i="0" dirty="0">
                <a:effectLst/>
                <a:latin typeface="Söhne"/>
              </a:rPr>
              <a:t>/are/</a:t>
            </a:r>
            <a:r>
              <a:rPr lang="fr-FR" sz="1000" b="0" i="0" dirty="0" err="1">
                <a:effectLst/>
                <a:latin typeface="Söhne"/>
              </a:rPr>
              <a:t>is</a:t>
            </a:r>
            <a:r>
              <a:rPr lang="fr-FR" sz="1000" b="0" i="0" dirty="0">
                <a:effectLst/>
                <a:latin typeface="Söhne"/>
              </a:rPr>
              <a:t>" devient "</a:t>
            </a:r>
            <a:r>
              <a:rPr lang="fr-FR" sz="1000" b="0" i="0" dirty="0" err="1">
                <a:effectLst/>
                <a:latin typeface="Söhne"/>
              </a:rPr>
              <a:t>be</a:t>
            </a:r>
            <a:r>
              <a:rPr lang="fr-FR" sz="1000" b="0" i="0" dirty="0">
                <a:effectLst/>
                <a:latin typeface="Söhne"/>
              </a:rPr>
              <a:t>".</a:t>
            </a:r>
          </a:p>
          <a:p>
            <a:pPr algn="just"/>
            <a:endParaRPr lang="fr-FR" sz="1200" b="0" i="0" dirty="0">
              <a:effectLst/>
              <a:latin typeface="Söhne"/>
            </a:endParaRPr>
          </a:p>
        </p:txBody>
      </p:sp>
    </p:spTree>
    <p:extLst>
      <p:ext uri="{BB962C8B-B14F-4D97-AF65-F5344CB8AC3E}">
        <p14:creationId xmlns:p14="http://schemas.microsoft.com/office/powerpoint/2010/main" val="333743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6BF5652-F1D7-0035-8DE8-BC3CE4A57086}"/>
              </a:ext>
            </a:extLst>
          </p:cNvPr>
          <p:cNvPicPr>
            <a:picLocks noChangeAspect="1"/>
          </p:cNvPicPr>
          <p:nvPr/>
        </p:nvPicPr>
        <p:blipFill>
          <a:blip r:embed="rId3"/>
          <a:stretch>
            <a:fillRect/>
          </a:stretch>
        </p:blipFill>
        <p:spPr>
          <a:xfrm rot="1526386">
            <a:off x="3396523" y="1987571"/>
            <a:ext cx="1314633" cy="4239217"/>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16</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6" y="1374418"/>
            <a:ext cx="352551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Tokenization</a:t>
            </a:r>
            <a:r>
              <a:rPr lang="fr-FR" dirty="0">
                <a:solidFill>
                  <a:srgbClr val="D1D5DB"/>
                </a:solidFill>
                <a:latin typeface="Söhne"/>
              </a:rPr>
              <a:t> du corpus et des tags</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290" name="Picture 2" descr="4 Reasons To Use Tokenization">
            <a:extLst>
              <a:ext uri="{FF2B5EF4-FFF2-40B4-BE49-F238E27FC236}">
                <a16:creationId xmlns:a16="http://schemas.microsoft.com/office/drawing/2014/main" id="{E5D6D152-6FA4-0E70-B762-C0787C8E9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 y="2575560"/>
            <a:ext cx="2712720" cy="271272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17A26BA-437B-74B6-629B-E9DA9B29BB64}"/>
              </a:ext>
            </a:extLst>
          </p:cNvPr>
          <p:cNvSpPr txBox="1"/>
          <p:nvPr/>
        </p:nvSpPr>
        <p:spPr>
          <a:xfrm>
            <a:off x="4506410" y="3039368"/>
            <a:ext cx="6096000" cy="1785104"/>
          </a:xfrm>
          <a:prstGeom prst="rect">
            <a:avLst/>
          </a:prstGeom>
          <a:noFill/>
        </p:spPr>
        <p:txBody>
          <a:bodyPr wrap="square">
            <a:spAutoFit/>
          </a:bodyPr>
          <a:lstStyle/>
          <a:p>
            <a:pPr algn="l">
              <a:buFont typeface="+mj-lt"/>
              <a:buAutoNum type="arabicPeriod"/>
            </a:pPr>
            <a:r>
              <a:rPr lang="fr-FR" sz="1000" b="1" i="0" dirty="0">
                <a:effectLst/>
                <a:latin typeface="Söhne"/>
              </a:rPr>
              <a:t>Tokenisation</a:t>
            </a:r>
            <a:r>
              <a:rPr lang="fr-FR" sz="1000" b="0" i="0" dirty="0">
                <a:effectLst/>
                <a:latin typeface="Söhne"/>
              </a:rPr>
              <a:t> : Le processus de division des textes en petites parties appelées "</a:t>
            </a:r>
            <a:r>
              <a:rPr lang="fr-FR" sz="1000" b="0" i="0" dirty="0" err="1">
                <a:effectLst/>
                <a:latin typeface="Söhne"/>
              </a:rPr>
              <a:t>tokens</a:t>
            </a:r>
            <a:r>
              <a:rPr lang="fr-FR" sz="1000" b="0" i="0" dirty="0">
                <a:effectLst/>
                <a:latin typeface="Söhne"/>
              </a:rPr>
              <a:t>".</a:t>
            </a:r>
          </a:p>
          <a:p>
            <a:pPr marL="742950" lvl="1" indent="-285750" algn="l">
              <a:buFont typeface="+mj-lt"/>
              <a:buAutoNum type="arabicPeriod"/>
            </a:pPr>
            <a:r>
              <a:rPr lang="fr-FR" sz="1000" b="0" i="0" dirty="0">
                <a:effectLst/>
                <a:latin typeface="Söhne"/>
              </a:rPr>
              <a:t>Utilisé pour décomposer le texte en unités plus petites pour une meilleure compréhension du contexte.</a:t>
            </a:r>
          </a:p>
          <a:p>
            <a:pPr algn="l">
              <a:buFont typeface="+mj-lt"/>
              <a:buAutoNum type="arabicPeriod"/>
            </a:pPr>
            <a:r>
              <a:rPr lang="fr-FR" sz="1000" b="1" i="0" dirty="0">
                <a:effectLst/>
                <a:latin typeface="Söhne"/>
              </a:rPr>
              <a:t>Application</a:t>
            </a:r>
            <a:r>
              <a:rPr lang="fr-FR" sz="1000" b="0" i="0" dirty="0">
                <a:effectLst/>
                <a:latin typeface="Söhne"/>
              </a:rPr>
              <a:t> : La tokenisation a été appliquée à notre corpus de textes et à nos tags.</a:t>
            </a: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mj-lt"/>
              <a:buAutoNum type="arabicPeriod"/>
            </a:pPr>
            <a:r>
              <a:rPr lang="fr-FR" sz="1000" b="0" i="0" dirty="0">
                <a:effectLst/>
                <a:latin typeface="Söhne"/>
              </a:rPr>
              <a:t>Nous obtenons des listes de </a:t>
            </a:r>
            <a:r>
              <a:rPr lang="fr-FR" sz="1000" b="0" i="0" dirty="0" err="1">
                <a:effectLst/>
                <a:latin typeface="Söhne"/>
              </a:rPr>
              <a:t>tokens</a:t>
            </a:r>
            <a:r>
              <a:rPr lang="fr-FR" sz="1000" b="0" i="0" dirty="0">
                <a:effectLst/>
                <a:latin typeface="Söhne"/>
              </a:rPr>
              <a:t> pour chaque texte et chaque ensemble de tags.</a:t>
            </a:r>
          </a:p>
          <a:p>
            <a:pPr marL="742950" lvl="1" indent="-285750" algn="l">
              <a:buFont typeface="+mj-lt"/>
              <a:buAutoNum type="arabicPeriod"/>
            </a:pPr>
            <a:r>
              <a:rPr lang="fr-FR" sz="1000" b="0" i="0" dirty="0">
                <a:effectLst/>
                <a:latin typeface="Söhne"/>
              </a:rPr>
              <a:t>Chaque </a:t>
            </a:r>
            <a:r>
              <a:rPr lang="fr-FR" sz="1000" b="0" i="0" dirty="0" err="1">
                <a:effectLst/>
                <a:latin typeface="Söhne"/>
              </a:rPr>
              <a:t>token</a:t>
            </a:r>
            <a:r>
              <a:rPr lang="fr-FR" sz="1000" b="0" i="0" dirty="0">
                <a:effectLst/>
                <a:latin typeface="Söhne"/>
              </a:rPr>
              <a:t> représente un mot ou un élément de texte/tag distinct.</a:t>
            </a: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mj-lt"/>
              <a:buAutoNum type="arabicPeriod"/>
            </a:pPr>
            <a:r>
              <a:rPr lang="fr-FR" sz="1000" b="0" i="0" dirty="0">
                <a:effectLst/>
                <a:latin typeface="Söhne"/>
              </a:rPr>
              <a:t>La tokenisation est une étape clé dans la préparation des données pour de nombreux modèles de traitement du langage naturel.</a:t>
            </a:r>
          </a:p>
          <a:p>
            <a:pPr marL="742950" lvl="1" indent="-285750" algn="l">
              <a:buFont typeface="+mj-lt"/>
              <a:buAutoNum type="arabicPeriod"/>
            </a:pPr>
            <a:r>
              <a:rPr lang="fr-FR" sz="1000" b="0" i="0" dirty="0">
                <a:effectLst/>
                <a:latin typeface="Söhne"/>
              </a:rPr>
              <a:t>Elle permet de travailler avec des unités de texte plus petites qui ont un sens en soi.</a:t>
            </a:r>
          </a:p>
        </p:txBody>
      </p:sp>
    </p:spTree>
    <p:extLst>
      <p:ext uri="{BB962C8B-B14F-4D97-AF65-F5344CB8AC3E}">
        <p14:creationId xmlns:p14="http://schemas.microsoft.com/office/powerpoint/2010/main" val="25390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59B4D3C6-C34C-060F-D496-FFFB7F3B4590}"/>
              </a:ext>
            </a:extLst>
          </p:cNvPr>
          <p:cNvPicPr>
            <a:picLocks noChangeAspect="1"/>
          </p:cNvPicPr>
          <p:nvPr/>
        </p:nvPicPr>
        <p:blipFill>
          <a:blip r:embed="rId3"/>
          <a:stretch>
            <a:fillRect/>
          </a:stretch>
        </p:blipFill>
        <p:spPr>
          <a:xfrm rot="1214764">
            <a:off x="4045944" y="2066185"/>
            <a:ext cx="1390844" cy="4058216"/>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17</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6" y="1374418"/>
            <a:ext cx="352551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Filtrage par POS </a:t>
            </a:r>
            <a:r>
              <a:rPr lang="fr-FR" dirty="0" err="1">
                <a:solidFill>
                  <a:srgbClr val="D1D5DB"/>
                </a:solidFill>
                <a:latin typeface="Söhne"/>
              </a:rPr>
              <a:t>Tagging</a:t>
            </a:r>
            <a:r>
              <a:rPr lang="fr-FR" dirty="0">
                <a:solidFill>
                  <a:srgbClr val="D1D5DB"/>
                </a:solidFill>
                <a:latin typeface="Söhne"/>
              </a:rPr>
              <a:t> du corpus</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3316" name="Picture 4" descr="Part Of Speech Tagging – POS Tagging in NLP | byteiota">
            <a:extLst>
              <a:ext uri="{FF2B5EF4-FFF2-40B4-BE49-F238E27FC236}">
                <a16:creationId xmlns:a16="http://schemas.microsoft.com/office/drawing/2014/main" id="{B8A9BFCC-038B-6BAF-8261-D2C9D3272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 y="2933700"/>
            <a:ext cx="3810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ED48B451-9533-16D3-661B-FDF7D27314A8}"/>
              </a:ext>
            </a:extLst>
          </p:cNvPr>
          <p:cNvSpPr txBox="1"/>
          <p:nvPr/>
        </p:nvSpPr>
        <p:spPr>
          <a:xfrm>
            <a:off x="4975860" y="2762815"/>
            <a:ext cx="5356860" cy="2246769"/>
          </a:xfrm>
          <a:prstGeom prst="rect">
            <a:avLst/>
          </a:prstGeom>
          <a:noFill/>
        </p:spPr>
        <p:txBody>
          <a:bodyPr wrap="square">
            <a:spAutoFit/>
          </a:bodyPr>
          <a:lstStyle/>
          <a:p>
            <a:pPr algn="l">
              <a:buFont typeface="+mj-lt"/>
              <a:buAutoNum type="arabicPeriod"/>
            </a:pPr>
            <a:r>
              <a:rPr lang="fr-FR" sz="1000" b="1" i="0" dirty="0">
                <a:effectLst/>
                <a:latin typeface="Söhne"/>
              </a:rPr>
              <a:t>Part-of-Speech (Pos) </a:t>
            </a:r>
            <a:r>
              <a:rPr lang="fr-FR" sz="1000" b="1" i="0" dirty="0" err="1">
                <a:effectLst/>
                <a:latin typeface="Söhne"/>
              </a:rPr>
              <a:t>Tagging</a:t>
            </a:r>
            <a:r>
              <a:rPr lang="fr-FR" sz="1000" b="0" i="0" dirty="0">
                <a:effectLst/>
                <a:latin typeface="Söhne"/>
              </a:rPr>
              <a:t> : Processus d'attribution de balises grammaticales aux mots d'un texte.</a:t>
            </a:r>
          </a:p>
          <a:p>
            <a:pPr marL="742950" lvl="1" indent="-285750" algn="l">
              <a:buFont typeface="Arial" panose="020B0604020202020204" pitchFamily="34" charset="0"/>
              <a:buChar char="•"/>
            </a:pPr>
            <a:r>
              <a:rPr lang="fr-FR" sz="1000" b="0" i="0" dirty="0">
                <a:effectLst/>
                <a:latin typeface="Söhne"/>
              </a:rPr>
              <a:t>Les balises peuvent indiquer des noms, des verbes, des adjectifs, des adverbes, etc.</a:t>
            </a:r>
          </a:p>
          <a:p>
            <a:pPr algn="l">
              <a:buFont typeface="+mj-lt"/>
              <a:buAutoNum type="arabicPeriod"/>
            </a:pPr>
            <a:r>
              <a:rPr lang="fr-FR" sz="1000" b="1" i="0" dirty="0">
                <a:effectLst/>
                <a:latin typeface="Söhne"/>
              </a:rPr>
              <a:t>Application</a:t>
            </a:r>
            <a:r>
              <a:rPr lang="fr-FR" sz="1000" b="0" i="0" dirty="0">
                <a:effectLst/>
                <a:latin typeface="Söhne"/>
              </a:rPr>
              <a:t> : Nous avons utilisé le Pos </a:t>
            </a:r>
            <a:r>
              <a:rPr lang="fr-FR" sz="1000" b="0" i="0" dirty="0" err="1">
                <a:effectLst/>
                <a:latin typeface="Söhne"/>
              </a:rPr>
              <a:t>Tagging</a:t>
            </a:r>
            <a:r>
              <a:rPr lang="fr-FR" sz="1000" b="0" i="0" dirty="0">
                <a:effectLst/>
                <a:latin typeface="Söhne"/>
              </a:rPr>
              <a:t> pour filtrer et ne garder que les noms dans notre corpus.</a:t>
            </a:r>
          </a:p>
          <a:p>
            <a:pPr marL="742950" lvl="1" indent="-285750" algn="l">
              <a:buFont typeface="Arial" panose="020B0604020202020204" pitchFamily="34" charset="0"/>
              <a:buChar char="•"/>
            </a:pPr>
            <a:r>
              <a:rPr lang="fr-FR" sz="1000" b="0" i="0" dirty="0">
                <a:effectLst/>
                <a:latin typeface="Söhne"/>
              </a:rPr>
              <a:t>Les noms sont souvent très informatifs dans le contexte de l'analyse de texte.</a:t>
            </a: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Arial" panose="020B0604020202020204" pitchFamily="34" charset="0"/>
              <a:buChar char="•"/>
            </a:pPr>
            <a:r>
              <a:rPr lang="fr-FR" sz="1000" b="0" i="0" dirty="0">
                <a:effectLst/>
                <a:latin typeface="Söhne"/>
              </a:rPr>
              <a:t>Nous obtenons un corpus où chaque texte est une liste de noms.</a:t>
            </a:r>
          </a:p>
          <a:p>
            <a:pPr marL="742950" lvl="1" indent="-285750" algn="l">
              <a:buFont typeface="Arial" panose="020B0604020202020204" pitchFamily="34" charset="0"/>
              <a:buChar char="•"/>
            </a:pPr>
            <a:r>
              <a:rPr lang="fr-FR" sz="1000" b="0" i="0" dirty="0">
                <a:effectLst/>
                <a:latin typeface="Söhne"/>
              </a:rPr>
              <a:t>Cela simplifie et focalise notre analyse sur les entités les plus pertinentes.</a:t>
            </a: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Arial" panose="020B0604020202020204" pitchFamily="34" charset="0"/>
              <a:buChar char="•"/>
            </a:pPr>
            <a:r>
              <a:rPr lang="fr-FR" sz="1000" b="0" i="0" dirty="0">
                <a:effectLst/>
                <a:latin typeface="Söhne"/>
              </a:rPr>
              <a:t>Le filtrage par Pos </a:t>
            </a:r>
            <a:r>
              <a:rPr lang="fr-FR" sz="1000" b="0" i="0" dirty="0" err="1">
                <a:effectLst/>
                <a:latin typeface="Söhne"/>
              </a:rPr>
              <a:t>Tagging</a:t>
            </a:r>
            <a:r>
              <a:rPr lang="fr-FR" sz="1000" b="0" i="0" dirty="0">
                <a:effectLst/>
                <a:latin typeface="Söhne"/>
              </a:rPr>
              <a:t> permet de réduire la taille du corpus et de se concentrer sur les aspects les plus pertinents du texte.</a:t>
            </a:r>
          </a:p>
          <a:p>
            <a:pPr marL="742950" lvl="1" indent="-285750" algn="l">
              <a:buFont typeface="Arial" panose="020B0604020202020204" pitchFamily="34" charset="0"/>
              <a:buChar char="•"/>
            </a:pPr>
            <a:r>
              <a:rPr lang="fr-FR" sz="1000" b="0" i="0" dirty="0">
                <a:effectLst/>
                <a:latin typeface="Söhne"/>
              </a:rPr>
              <a:t>Cela est particulièrement utile dans des domaines tels que l'analyse des sentiments et l'extraction d'entités.</a:t>
            </a:r>
          </a:p>
        </p:txBody>
      </p:sp>
    </p:spTree>
    <p:extLst>
      <p:ext uri="{BB962C8B-B14F-4D97-AF65-F5344CB8AC3E}">
        <p14:creationId xmlns:p14="http://schemas.microsoft.com/office/powerpoint/2010/main" val="2361653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7" y="1374418"/>
            <a:ext cx="2649214"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Fréquence de distribution</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8AB04C4E-C706-9BEC-3216-0FD3D59C847F}"/>
              </a:ext>
            </a:extLst>
          </p:cNvPr>
          <p:cNvPicPr>
            <a:picLocks noChangeAspect="1"/>
          </p:cNvPicPr>
          <p:nvPr/>
        </p:nvPicPr>
        <p:blipFill>
          <a:blip r:embed="rId3"/>
          <a:stretch>
            <a:fillRect/>
          </a:stretch>
        </p:blipFill>
        <p:spPr>
          <a:xfrm>
            <a:off x="2735579" y="2022612"/>
            <a:ext cx="2810267" cy="4060886"/>
          </a:xfrm>
          <a:prstGeom prst="rect">
            <a:avLst/>
          </a:prstGeom>
        </p:spPr>
      </p:pic>
      <p:pic>
        <p:nvPicPr>
          <p:cNvPr id="9" name="Image 8">
            <a:extLst>
              <a:ext uri="{FF2B5EF4-FFF2-40B4-BE49-F238E27FC236}">
                <a16:creationId xmlns:a16="http://schemas.microsoft.com/office/drawing/2014/main" id="{0ED0AC14-8D42-BDC4-112C-7ED1D67E36D8}"/>
              </a:ext>
            </a:extLst>
          </p:cNvPr>
          <p:cNvPicPr>
            <a:picLocks noChangeAspect="1"/>
          </p:cNvPicPr>
          <p:nvPr/>
        </p:nvPicPr>
        <p:blipFill>
          <a:blip r:embed="rId4"/>
          <a:stretch>
            <a:fillRect/>
          </a:stretch>
        </p:blipFill>
        <p:spPr>
          <a:xfrm>
            <a:off x="6311075" y="2063177"/>
            <a:ext cx="2724530" cy="4064234"/>
          </a:xfrm>
          <a:prstGeom prst="rect">
            <a:avLst/>
          </a:prstGeom>
        </p:spPr>
      </p:pic>
    </p:spTree>
    <p:extLst>
      <p:ext uri="{BB962C8B-B14F-4D97-AF65-F5344CB8AC3E}">
        <p14:creationId xmlns:p14="http://schemas.microsoft.com/office/powerpoint/2010/main" val="3050317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ormules mathématiques complexes sur un tableau noir">
            <a:extLst>
              <a:ext uri="{FF2B5EF4-FFF2-40B4-BE49-F238E27FC236}">
                <a16:creationId xmlns:a16="http://schemas.microsoft.com/office/drawing/2014/main" id="{94E182DE-D040-3F9B-ADFA-AE801419EC11}"/>
              </a:ext>
            </a:extLst>
          </p:cNvPr>
          <p:cNvPicPr>
            <a:picLocks noChangeAspect="1"/>
          </p:cNvPicPr>
          <p:nvPr/>
        </p:nvPicPr>
        <p:blipFill rotWithShape="1">
          <a:blip r:embed="rId3"/>
          <a:srcRect t="31015" b="17544"/>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a:latin typeface="+mj-lt"/>
                <a:ea typeface="+mj-ea"/>
                <a:cs typeface="+mj-cs"/>
              </a:rPr>
              <a:t>03 MODELES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r>
              <a:rPr lang="fr-FR" kern="1200">
                <a:solidFill>
                  <a:srgbClr val="FFFFFF"/>
                </a:solidFill>
                <a:latin typeface="+mn-lt"/>
                <a:ea typeface="+mn-ea"/>
                <a:cs typeface="+mn-cs"/>
              </a:rPr>
              <a:t>Méthode supervisée</a:t>
            </a:r>
            <a:endParaRPr lang="fr-FR" b="0" i="0" kern="120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19</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08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fr-FR" dirty="0"/>
              <a:t>PLAN</a:t>
            </a:r>
          </a:p>
        </p:txBody>
      </p:sp>
      <p:graphicFrame>
        <p:nvGraphicFramePr>
          <p:cNvPr id="4" name="Tableau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1809541200"/>
              </p:ext>
            </p:extLst>
          </p:nvPr>
        </p:nvGraphicFramePr>
        <p:xfrm>
          <a:off x="1096963" y="2216879"/>
          <a:ext cx="10058400" cy="3781000"/>
        </p:xfrm>
        <a:graphic>
          <a:graphicData uri="http://schemas.openxmlformats.org/drawingml/2006/table">
            <a:tbl>
              <a:tblPr firstRow="1" bandRow="1">
                <a:noFill/>
                <a:tableStyleId>{3B4B98B0-60AC-42C2-AFA5-B58CD77FA1E5}</a:tableStyleId>
              </a:tblPr>
              <a:tblGrid>
                <a:gridCol w="2370856">
                  <a:extLst>
                    <a:ext uri="{9D8B030D-6E8A-4147-A177-3AD203B41FA5}">
                      <a16:colId xmlns:a16="http://schemas.microsoft.com/office/drawing/2014/main" val="2981917977"/>
                    </a:ext>
                  </a:extLst>
                </a:gridCol>
                <a:gridCol w="2658344">
                  <a:extLst>
                    <a:ext uri="{9D8B030D-6E8A-4147-A177-3AD203B41FA5}">
                      <a16:colId xmlns:a16="http://schemas.microsoft.com/office/drawing/2014/main" val="945233394"/>
                    </a:ext>
                  </a:extLst>
                </a:gridCol>
                <a:gridCol w="2514600">
                  <a:extLst>
                    <a:ext uri="{9D8B030D-6E8A-4147-A177-3AD203B41FA5}">
                      <a16:colId xmlns:a16="http://schemas.microsoft.com/office/drawing/2014/main" val="2572263168"/>
                    </a:ext>
                  </a:extLst>
                </a:gridCol>
                <a:gridCol w="2514600">
                  <a:extLst>
                    <a:ext uri="{9D8B030D-6E8A-4147-A177-3AD203B41FA5}">
                      <a16:colId xmlns:a16="http://schemas.microsoft.com/office/drawing/2014/main" val="1765783061"/>
                    </a:ext>
                  </a:extLst>
                </a:gridCol>
              </a:tblGrid>
              <a:tr h="613018">
                <a:tc>
                  <a:txBody>
                    <a:bodyPr/>
                    <a:lstStyle/>
                    <a:p>
                      <a:pPr rtl="0"/>
                      <a:r>
                        <a:rPr lang="fr-FR" sz="2400" b="0" cap="all" spc="150" noProof="0" dirty="0">
                          <a:solidFill>
                            <a:schemeClr val="lt1"/>
                          </a:solidFill>
                        </a:rPr>
                        <a:t>01 contexte</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02 traitement</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03 </a:t>
                      </a:r>
                      <a:r>
                        <a:rPr lang="fr-FR" sz="2400" b="0" cap="all" spc="150" noProof="0" dirty="0" err="1">
                          <a:solidFill>
                            <a:schemeClr val="lt1"/>
                          </a:solidFill>
                        </a:rPr>
                        <a:t>modeles</a:t>
                      </a:r>
                      <a:endParaRPr lang="fr-FR" sz="2400" b="0" cap="all" spc="150" noProof="0" dirty="0">
                        <a:solidFill>
                          <a:schemeClr val="lt1"/>
                        </a:solidFill>
                      </a:endParaRP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04 API</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978778">
                <a:tc>
                  <a:txBody>
                    <a:bodyPr/>
                    <a:lstStyle/>
                    <a:p>
                      <a:pPr rtl="0"/>
                      <a:r>
                        <a:rPr lang="fr-FR" sz="1400" cap="none" spc="0" noProof="0" dirty="0">
                          <a:solidFill>
                            <a:schemeClr val="tx1"/>
                          </a:solidFill>
                        </a:rPr>
                        <a:t>Présentation de stack </a:t>
                      </a:r>
                      <a:r>
                        <a:rPr lang="fr-FR" sz="1400" cap="none" spc="0" noProof="0" dirty="0" err="1">
                          <a:solidFill>
                            <a:schemeClr val="tx1"/>
                          </a:solidFill>
                        </a:rPr>
                        <a:t>Overflow</a:t>
                      </a:r>
                      <a:r>
                        <a:rPr lang="fr-FR" sz="1400" cap="none" spc="0" noProof="0" dirty="0">
                          <a:solidFill>
                            <a:schemeClr val="tx1"/>
                          </a:solidFill>
                        </a:rPr>
                        <a:t> et du besoin</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Filtrage des données et pré-traitement</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Elaboration des modèles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cap="none" spc="0" noProof="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Supervisés et non supervisés</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Présentation de l’API</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978778">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Comparaison des modèles</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Méthodologie et déploiement</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978778">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Conclusion</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a:t>
            </a:fld>
            <a:endParaRPr lang="fr-FR" sz="1400" noProof="0" dirty="0"/>
          </a:p>
        </p:txBody>
      </p:sp>
      <p:sp>
        <p:nvSpPr>
          <p:cNvPr id="7" name="ZoneTexte 6">
            <a:extLst>
              <a:ext uri="{FF2B5EF4-FFF2-40B4-BE49-F238E27FC236}">
                <a16:creationId xmlns:a16="http://schemas.microsoft.com/office/drawing/2014/main" id="{0F670FD3-B70A-85C2-440A-367141130A6F}"/>
              </a:ext>
            </a:extLst>
          </p:cNvPr>
          <p:cNvSpPr txBox="1"/>
          <p:nvPr/>
        </p:nvSpPr>
        <p:spPr>
          <a:xfrm>
            <a:off x="4004812" y="6565742"/>
            <a:ext cx="4242701" cy="246221"/>
          </a:xfrm>
          <a:prstGeom prst="rect">
            <a:avLst/>
          </a:prstGeom>
          <a:noFill/>
        </p:spPr>
        <p:txBody>
          <a:bodyPr wrap="square">
            <a:spAutoFit/>
          </a:bodyPr>
          <a:lstStyle/>
          <a:p>
            <a:r>
              <a:rPr lang="fr-FR" sz="1000" dirty="0">
                <a:solidFill>
                  <a:schemeClr val="bg1"/>
                </a:solidFill>
              </a:rPr>
              <a:t>Repository : https://github.com/kaneda59/Automatic_categorise_issues</a:t>
            </a: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20</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7" y="1374418"/>
            <a:ext cx="241299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T-IDF ou Bag of </a:t>
            </a:r>
            <a:r>
              <a:rPr lang="fr-FR" dirty="0" err="1">
                <a:solidFill>
                  <a:srgbClr val="D1D5DB"/>
                </a:solidFill>
                <a:latin typeface="Söhne"/>
              </a:rPr>
              <a:t>Words</a:t>
            </a:r>
            <a:r>
              <a:rPr lang="fr-FR" dirty="0">
                <a:solidFill>
                  <a:srgbClr val="D1D5DB"/>
                </a:solidFill>
                <a:latin typeface="Söhne"/>
              </a:rPr>
              <a:t> ?</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338" name="Picture 2" descr="Download Text Symbol Question Mark Computer Graphics 3D HQ PNG Image ...">
            <a:extLst>
              <a:ext uri="{FF2B5EF4-FFF2-40B4-BE49-F238E27FC236}">
                <a16:creationId xmlns:a16="http://schemas.microsoft.com/office/drawing/2014/main" id="{F91B1A29-671D-271A-AA00-75AA15322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9" y="3146604"/>
            <a:ext cx="2598420" cy="25984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4017E06A-5233-349D-A43B-8637D77BF930}"/>
              </a:ext>
            </a:extLst>
          </p:cNvPr>
          <p:cNvSpPr txBox="1"/>
          <p:nvPr/>
        </p:nvSpPr>
        <p:spPr>
          <a:xfrm>
            <a:off x="4506410" y="2888963"/>
            <a:ext cx="6096000" cy="1631216"/>
          </a:xfrm>
          <a:prstGeom prst="rect">
            <a:avLst/>
          </a:prstGeom>
          <a:noFill/>
        </p:spPr>
        <p:txBody>
          <a:bodyPr wrap="square">
            <a:spAutoFit/>
          </a:bodyPr>
          <a:lstStyle/>
          <a:p>
            <a:pPr algn="l"/>
            <a:r>
              <a:rPr lang="fr-FR" sz="1000" b="0" i="0" dirty="0">
                <a:effectLst/>
                <a:latin typeface="-apple-system"/>
              </a:rPr>
              <a:t>Pour pouvoir entraîner nos modèles, nous devons transformer les listes de </a:t>
            </a:r>
            <a:r>
              <a:rPr lang="fr-FR" sz="1000" b="0" i="0" dirty="0" err="1">
                <a:effectLst/>
                <a:latin typeface="-apple-system"/>
              </a:rPr>
              <a:t>tokens</a:t>
            </a:r>
            <a:r>
              <a:rPr lang="fr-FR" sz="1000" b="0" i="0" dirty="0">
                <a:effectLst/>
                <a:latin typeface="-apple-system"/>
              </a:rPr>
              <a:t> lemmatisés en vecteurs. Deux méthodes couramment utilisées sont les suivantes :</a:t>
            </a:r>
          </a:p>
          <a:p>
            <a:pPr algn="l"/>
            <a:endParaRPr lang="fr-FR" sz="1000" b="0" i="0" dirty="0">
              <a:effectLst/>
              <a:latin typeface="-apple-system"/>
            </a:endParaRPr>
          </a:p>
          <a:p>
            <a:pPr algn="l">
              <a:buFont typeface="Arial" panose="020B0604020202020204" pitchFamily="34" charset="0"/>
              <a:buChar char="•"/>
            </a:pPr>
            <a:r>
              <a:rPr lang="fr-FR" sz="1000" b="0" i="0" dirty="0">
                <a:effectLst/>
                <a:latin typeface="-apple-system"/>
              </a:rPr>
              <a:t>Bag of </a:t>
            </a:r>
            <a:r>
              <a:rPr lang="fr-FR" sz="1000" b="0" i="0" dirty="0" err="1">
                <a:effectLst/>
                <a:latin typeface="-apple-system"/>
              </a:rPr>
              <a:t>Words</a:t>
            </a:r>
            <a:r>
              <a:rPr lang="fr-FR" sz="1000" b="0" i="0" dirty="0">
                <a:effectLst/>
                <a:latin typeface="-apple-system"/>
              </a:rPr>
              <a:t> (</a:t>
            </a:r>
            <a:r>
              <a:rPr lang="fr-FR" sz="1000" b="0" i="0" dirty="0" err="1">
                <a:effectLst/>
                <a:latin typeface="-apple-system"/>
              </a:rPr>
              <a:t>BoW</a:t>
            </a:r>
            <a:r>
              <a:rPr lang="fr-FR" sz="1000" b="0" i="0" dirty="0">
                <a:effectLst/>
                <a:latin typeface="-apple-system"/>
              </a:rPr>
              <a:t>) : Chaque liste de </a:t>
            </a:r>
            <a:r>
              <a:rPr lang="fr-FR" sz="1000" b="0" i="0" dirty="0" err="1">
                <a:effectLst/>
                <a:latin typeface="-apple-system"/>
              </a:rPr>
              <a:t>tokens</a:t>
            </a:r>
            <a:r>
              <a:rPr lang="fr-FR" sz="1000" b="0" i="0" dirty="0">
                <a:effectLst/>
                <a:latin typeface="-apple-system"/>
              </a:rPr>
              <a:t> (appelée document) est convertie en un vecteur indiquant la fréquence brute de chaque terme du corpus dans le document.</a:t>
            </a:r>
          </a:p>
          <a:p>
            <a:pPr algn="l">
              <a:buFont typeface="Arial" panose="020B0604020202020204" pitchFamily="34" charset="0"/>
              <a:buChar char="•"/>
            </a:pPr>
            <a:endParaRPr lang="fr-FR" sz="1000" b="0" i="0" dirty="0">
              <a:effectLst/>
              <a:latin typeface="-apple-system"/>
            </a:endParaRPr>
          </a:p>
          <a:p>
            <a:pPr algn="l">
              <a:buFont typeface="Arial" panose="020B0604020202020204" pitchFamily="34" charset="0"/>
              <a:buChar char="•"/>
            </a:pPr>
            <a:r>
              <a:rPr lang="fr-FR" sz="1000" b="0" i="0" dirty="0">
                <a:effectLst/>
                <a:latin typeface="-apple-system"/>
              </a:rPr>
              <a:t>TF-IDF : Cette méthode remplace la fréquence brute d'un </a:t>
            </a:r>
            <a:r>
              <a:rPr lang="fr-FR" sz="1000" b="0" i="0" dirty="0" err="1">
                <a:effectLst/>
                <a:latin typeface="-apple-system"/>
              </a:rPr>
              <a:t>token</a:t>
            </a:r>
            <a:r>
              <a:rPr lang="fr-FR" sz="1000" b="0" i="0" dirty="0">
                <a:effectLst/>
                <a:latin typeface="-apple-system"/>
              </a:rPr>
              <a:t> par un indicateur composé de sa fréquence d'apparition dans le document et de la fréquence inverse du nombre de documents où le </a:t>
            </a:r>
            <a:r>
              <a:rPr lang="fr-FR" sz="1000" b="0" i="0" dirty="0" err="1">
                <a:effectLst/>
                <a:latin typeface="-apple-system"/>
              </a:rPr>
              <a:t>token</a:t>
            </a:r>
            <a:r>
              <a:rPr lang="fr-FR" sz="1000" b="0" i="0" dirty="0">
                <a:effectLst/>
                <a:latin typeface="-apple-system"/>
              </a:rPr>
              <a:t> apparaît. </a:t>
            </a:r>
            <a:br>
              <a:rPr lang="fr-FR" sz="1000" b="0" i="0" dirty="0">
                <a:effectLst/>
                <a:latin typeface="-apple-system"/>
              </a:rPr>
            </a:br>
            <a:r>
              <a:rPr lang="fr-FR" sz="1000" b="0" i="0" dirty="0">
                <a:effectLst/>
                <a:latin typeface="-apple-system"/>
              </a:rPr>
              <a:t>Cette méthode permet de minimiser l'importance des </a:t>
            </a:r>
            <a:r>
              <a:rPr lang="fr-FR" sz="1000" b="0" i="0" dirty="0" err="1">
                <a:effectLst/>
                <a:latin typeface="-apple-system"/>
              </a:rPr>
              <a:t>tokens</a:t>
            </a:r>
            <a:r>
              <a:rPr lang="fr-FR" sz="1000" b="0" i="0" dirty="0">
                <a:effectLst/>
                <a:latin typeface="-apple-system"/>
              </a:rPr>
              <a:t> présents dans un grand nombre de documents et de normaliser la taille des documents.</a:t>
            </a:r>
          </a:p>
        </p:txBody>
      </p:sp>
      <p:sp>
        <p:nvSpPr>
          <p:cNvPr id="11" name="ZoneTexte 10">
            <a:extLst>
              <a:ext uri="{FF2B5EF4-FFF2-40B4-BE49-F238E27FC236}">
                <a16:creationId xmlns:a16="http://schemas.microsoft.com/office/drawing/2014/main" id="{BFAE409F-D0CD-DFED-D679-9987CD450636}"/>
              </a:ext>
            </a:extLst>
          </p:cNvPr>
          <p:cNvSpPr txBox="1"/>
          <p:nvPr/>
        </p:nvSpPr>
        <p:spPr>
          <a:xfrm rot="21008464">
            <a:off x="5725167" y="4784730"/>
            <a:ext cx="20929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Termes génériques</a:t>
            </a:r>
            <a:endParaRPr lang="fr-FR" b="0" i="0" dirty="0">
              <a:solidFill>
                <a:srgbClr val="D1D5DB"/>
              </a:solidFill>
              <a:effectLst/>
              <a:latin typeface="Söhne"/>
            </a:endParaRPr>
          </a:p>
        </p:txBody>
      </p:sp>
      <p:sp>
        <p:nvSpPr>
          <p:cNvPr id="12" name="ZoneTexte 11">
            <a:extLst>
              <a:ext uri="{FF2B5EF4-FFF2-40B4-BE49-F238E27FC236}">
                <a16:creationId xmlns:a16="http://schemas.microsoft.com/office/drawing/2014/main" id="{90BC0C4E-A305-6731-74BF-9F672AF818FD}"/>
              </a:ext>
            </a:extLst>
          </p:cNvPr>
          <p:cNvSpPr txBox="1"/>
          <p:nvPr/>
        </p:nvSpPr>
        <p:spPr>
          <a:xfrm rot="900360">
            <a:off x="7449827" y="5199238"/>
            <a:ext cx="20929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Longueurs variables</a:t>
            </a:r>
            <a:endParaRPr lang="fr-FR" b="0" i="0" dirty="0">
              <a:solidFill>
                <a:srgbClr val="D1D5DB"/>
              </a:solidFill>
              <a:effectLst/>
              <a:latin typeface="Söhne"/>
            </a:endParaRPr>
          </a:p>
        </p:txBody>
      </p:sp>
    </p:spTree>
    <p:extLst>
      <p:ext uri="{BB962C8B-B14F-4D97-AF65-F5344CB8AC3E}">
        <p14:creationId xmlns:p14="http://schemas.microsoft.com/office/powerpoint/2010/main" val="3725869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21</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251453" y="1328698"/>
            <a:ext cx="17500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Réduction / ACP</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53ABD44E-5E9C-C643-1BC9-1E02CD77ED2A}"/>
              </a:ext>
            </a:extLst>
          </p:cNvPr>
          <p:cNvPicPr>
            <a:picLocks noChangeAspect="1"/>
          </p:cNvPicPr>
          <p:nvPr/>
        </p:nvPicPr>
        <p:blipFill>
          <a:blip r:embed="rId3"/>
          <a:stretch>
            <a:fillRect/>
          </a:stretch>
        </p:blipFill>
        <p:spPr>
          <a:xfrm>
            <a:off x="1188395" y="2188601"/>
            <a:ext cx="4648849" cy="3486637"/>
          </a:xfrm>
          <a:prstGeom prst="rect">
            <a:avLst/>
          </a:prstGeom>
        </p:spPr>
      </p:pic>
      <p:pic>
        <p:nvPicPr>
          <p:cNvPr id="13" name="Image 12">
            <a:extLst>
              <a:ext uri="{FF2B5EF4-FFF2-40B4-BE49-F238E27FC236}">
                <a16:creationId xmlns:a16="http://schemas.microsoft.com/office/drawing/2014/main" id="{AC891415-38F7-C455-AF1D-B27FCE9B6A30}"/>
              </a:ext>
            </a:extLst>
          </p:cNvPr>
          <p:cNvPicPr>
            <a:picLocks noChangeAspect="1"/>
          </p:cNvPicPr>
          <p:nvPr/>
        </p:nvPicPr>
        <p:blipFill>
          <a:blip r:embed="rId4"/>
          <a:stretch>
            <a:fillRect/>
          </a:stretch>
        </p:blipFill>
        <p:spPr>
          <a:xfrm>
            <a:off x="6354758" y="3095669"/>
            <a:ext cx="4172532" cy="1486107"/>
          </a:xfrm>
          <a:prstGeom prst="rect">
            <a:avLst/>
          </a:prstGeom>
        </p:spPr>
      </p:pic>
      <p:sp>
        <p:nvSpPr>
          <p:cNvPr id="15" name="ZoneTexte 14">
            <a:extLst>
              <a:ext uri="{FF2B5EF4-FFF2-40B4-BE49-F238E27FC236}">
                <a16:creationId xmlns:a16="http://schemas.microsoft.com/office/drawing/2014/main" id="{9D994842-BD4C-1988-05DA-09ED4BD54A86}"/>
              </a:ext>
            </a:extLst>
          </p:cNvPr>
          <p:cNvSpPr txBox="1"/>
          <p:nvPr/>
        </p:nvSpPr>
        <p:spPr>
          <a:xfrm>
            <a:off x="2743200" y="1957769"/>
            <a:ext cx="7651172" cy="230832"/>
          </a:xfrm>
          <a:prstGeom prst="rect">
            <a:avLst/>
          </a:prstGeom>
          <a:noFill/>
        </p:spPr>
        <p:txBody>
          <a:bodyPr wrap="square">
            <a:spAutoFit/>
          </a:bodyPr>
          <a:lstStyle/>
          <a:p>
            <a:r>
              <a:rPr lang="fr-FR" sz="900" dirty="0" err="1">
                <a:latin typeface="Courier New" panose="02070309020205020404" pitchFamily="49" charset="0"/>
                <a:cs typeface="Courier New" panose="02070309020205020404" pitchFamily="49" charset="0"/>
              </a:rPr>
              <a:t>X_train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X_test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y_train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y_test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train_test_split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tfidf_data</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dedoub_tags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test_size</a:t>
            </a:r>
            <a:r>
              <a:rPr lang="fr-FR" sz="900" dirty="0">
                <a:latin typeface="Courier New" panose="02070309020205020404" pitchFamily="49" charset="0"/>
                <a:cs typeface="Courier New" panose="02070309020205020404" pitchFamily="49" charset="0"/>
              </a:rPr>
              <a:t>=0.2, </a:t>
            </a:r>
            <a:r>
              <a:rPr lang="fr-FR" sz="900" dirty="0" err="1">
                <a:latin typeface="Courier New" panose="02070309020205020404" pitchFamily="49" charset="0"/>
                <a:cs typeface="Courier New" panose="02070309020205020404" pitchFamily="49" charset="0"/>
              </a:rPr>
              <a:t>random_state</a:t>
            </a:r>
            <a:r>
              <a:rPr lang="fr-FR" sz="900" dirty="0">
                <a:latin typeface="Courier New" panose="02070309020205020404" pitchFamily="49" charset="0"/>
                <a:cs typeface="Courier New" panose="02070309020205020404" pitchFamily="49" charset="0"/>
              </a:rPr>
              <a:t>=42)</a:t>
            </a:r>
          </a:p>
        </p:txBody>
      </p:sp>
    </p:spTree>
    <p:extLst>
      <p:ext uri="{BB962C8B-B14F-4D97-AF65-F5344CB8AC3E}">
        <p14:creationId xmlns:p14="http://schemas.microsoft.com/office/powerpoint/2010/main" val="1508402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5FF077D-7165-FE60-6CD8-0406839C7267}"/>
              </a:ext>
            </a:extLst>
          </p:cNvPr>
          <p:cNvPicPr>
            <a:picLocks noChangeAspect="1"/>
          </p:cNvPicPr>
          <p:nvPr/>
        </p:nvPicPr>
        <p:blipFill>
          <a:blip r:embed="rId3"/>
          <a:stretch>
            <a:fillRect/>
          </a:stretch>
        </p:blipFill>
        <p:spPr>
          <a:xfrm rot="1157014">
            <a:off x="684524" y="3220143"/>
            <a:ext cx="4620270" cy="1486107"/>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22</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571634" y="1305838"/>
            <a:ext cx="334390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err="1">
                <a:solidFill>
                  <a:srgbClr val="D1D5DB"/>
                </a:solidFill>
                <a:effectLst/>
                <a:latin typeface="Söhne"/>
              </a:rPr>
              <a:t>Vectorization</a:t>
            </a:r>
            <a:r>
              <a:rPr lang="fr-FR" b="0" i="0" dirty="0">
                <a:solidFill>
                  <a:srgbClr val="D1D5DB"/>
                </a:solidFill>
                <a:effectLst/>
                <a:latin typeface="Söhne"/>
              </a:rPr>
              <a:t> : </a:t>
            </a:r>
            <a:r>
              <a:rPr lang="fr-FR" b="0" i="0" dirty="0" err="1">
                <a:solidFill>
                  <a:srgbClr val="D1D5DB"/>
                </a:solidFill>
                <a:effectLst/>
                <a:latin typeface="Söhne"/>
              </a:rPr>
              <a:t>MultilabelBinarizer</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5362" name="Picture 2" descr="Scikit Learn – Thomas J. Ackermann">
            <a:extLst>
              <a:ext uri="{FF2B5EF4-FFF2-40B4-BE49-F238E27FC236}">
                <a16:creationId xmlns:a16="http://schemas.microsoft.com/office/drawing/2014/main" id="{BFE8E215-665D-1BB7-9B49-0B7854F2A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20" y="2994660"/>
            <a:ext cx="2952581" cy="158877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98F447F3-FA86-3F1F-7358-6411EFA3EF68}"/>
              </a:ext>
            </a:extLst>
          </p:cNvPr>
          <p:cNvSpPr txBox="1"/>
          <p:nvPr/>
        </p:nvSpPr>
        <p:spPr>
          <a:xfrm>
            <a:off x="4788350" y="2498924"/>
            <a:ext cx="6096000" cy="3016210"/>
          </a:xfrm>
          <a:prstGeom prst="rect">
            <a:avLst/>
          </a:prstGeom>
          <a:noFill/>
        </p:spPr>
        <p:txBody>
          <a:bodyPr wrap="square">
            <a:spAutoFit/>
          </a:bodyPr>
          <a:lstStyle/>
          <a:p>
            <a:pPr algn="l">
              <a:buFont typeface="+mj-lt"/>
              <a:buAutoNum type="arabicPeriod"/>
            </a:pPr>
            <a:r>
              <a:rPr lang="fr-FR" sz="1000" b="1" i="0" dirty="0">
                <a:effectLst/>
                <a:latin typeface="Söhne"/>
              </a:rPr>
              <a:t>Vectorisation</a:t>
            </a:r>
            <a:r>
              <a:rPr lang="fr-FR" sz="1000" b="0" i="0" dirty="0">
                <a:effectLst/>
                <a:latin typeface="Söhne"/>
              </a:rPr>
              <a:t> : Processus de transformation des étiquettes textuelles en un format numérique que le modèle peut comprendre et manipuler.</a:t>
            </a:r>
          </a:p>
          <a:p>
            <a:pPr algn="l">
              <a:buFont typeface="+mj-lt"/>
              <a:buAutoNum type="arabicPeriod"/>
            </a:pPr>
            <a:endParaRPr lang="fr-FR" sz="1000" b="0" i="0" dirty="0">
              <a:effectLst/>
              <a:latin typeface="Söhne"/>
            </a:endParaRPr>
          </a:p>
          <a:p>
            <a:pPr algn="l">
              <a:buFont typeface="+mj-lt"/>
              <a:buAutoNum type="arabicPeriod"/>
            </a:pPr>
            <a:r>
              <a:rPr lang="fr-FR" sz="1000" b="1" i="0" dirty="0" err="1">
                <a:effectLst/>
                <a:latin typeface="Söhne"/>
              </a:rPr>
              <a:t>MultiLabelBinarizer</a:t>
            </a:r>
            <a:r>
              <a:rPr lang="fr-FR" sz="1000" b="0" i="0" dirty="0">
                <a:effectLst/>
                <a:latin typeface="Söhne"/>
              </a:rPr>
              <a:t> : Un outil de </a:t>
            </a:r>
            <a:r>
              <a:rPr lang="fr-FR" sz="1000" b="0" i="0" dirty="0" err="1">
                <a:effectLst/>
                <a:latin typeface="Söhne"/>
              </a:rPr>
              <a:t>scikit-learn</a:t>
            </a:r>
            <a:r>
              <a:rPr lang="fr-FR" sz="1000" b="0" i="0" dirty="0">
                <a:effectLst/>
                <a:latin typeface="Söhne"/>
              </a:rPr>
              <a:t> utilisé pour transformer les étiquettes multivaluées en un format binaire.</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Application</a:t>
            </a:r>
            <a:r>
              <a:rPr lang="fr-FR" sz="1000" b="0" i="0" dirty="0">
                <a:effectLst/>
                <a:latin typeface="Söhne"/>
              </a:rPr>
              <a:t> : Nous avons utilisé le </a:t>
            </a:r>
            <a:r>
              <a:rPr lang="fr-FR" sz="1000" b="0" i="0" dirty="0" err="1">
                <a:effectLst/>
                <a:latin typeface="Söhne"/>
              </a:rPr>
              <a:t>MultiLabelBinarizer</a:t>
            </a:r>
            <a:r>
              <a:rPr lang="fr-FR" sz="1000" b="0" i="0" dirty="0">
                <a:effectLst/>
                <a:latin typeface="Söhne"/>
              </a:rPr>
              <a:t> pour transformer nos étiquettes d'entraînement et de test en un format numérique.</a:t>
            </a:r>
          </a:p>
          <a:p>
            <a:pPr marL="742950" lvl="1" indent="-285750" algn="l">
              <a:buFont typeface="+mj-lt"/>
              <a:buAutoNum type="arabicPeriod"/>
            </a:pPr>
            <a:r>
              <a:rPr lang="fr-FR" sz="1000" b="0" i="0" dirty="0">
                <a:effectLst/>
                <a:latin typeface="Söhne"/>
              </a:rPr>
              <a:t>Le modèle a été ajusté sur l'ensemble d'entraînement et utilisé pour transformer les deux ensembles.</a:t>
            </a:r>
          </a:p>
          <a:p>
            <a:pPr marL="742950" lvl="1" indent="-285750"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mj-lt"/>
              <a:buAutoNum type="arabicPeriod"/>
            </a:pPr>
            <a:r>
              <a:rPr lang="fr-FR" sz="1000" b="0" i="0" dirty="0">
                <a:effectLst/>
                <a:latin typeface="Söhne"/>
              </a:rPr>
              <a:t>Nous obtenons des ensembles d'étiquettes d'entraînement et de test en format binaire.</a:t>
            </a:r>
          </a:p>
          <a:p>
            <a:pPr marL="742950" lvl="1" indent="-285750" algn="l">
              <a:buFont typeface="+mj-lt"/>
              <a:buAutoNum type="arabicPeriod"/>
            </a:pPr>
            <a:r>
              <a:rPr lang="fr-FR" sz="1000" b="0" i="0" dirty="0">
                <a:effectLst/>
                <a:latin typeface="Söhne"/>
              </a:rPr>
              <a:t>Ces formats sont maintenant prêts à être utilisés par un modèle de machine </a:t>
            </a:r>
            <a:r>
              <a:rPr lang="fr-FR" sz="1000" b="0" i="0" dirty="0" err="1">
                <a:effectLst/>
                <a:latin typeface="Söhne"/>
              </a:rPr>
              <a:t>learning</a:t>
            </a:r>
            <a:r>
              <a:rPr lang="fr-FR" sz="1000" b="0" i="0" dirty="0">
                <a:effectLst/>
                <a:latin typeface="Söhne"/>
              </a:rPr>
              <a:t>.</a:t>
            </a:r>
          </a:p>
          <a:p>
            <a:pPr marL="742950" lvl="1" indent="-285750"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mj-lt"/>
              <a:buAutoNum type="arabicPeriod"/>
            </a:pPr>
            <a:r>
              <a:rPr lang="fr-FR" sz="1000" b="0" i="0" dirty="0">
                <a:effectLst/>
                <a:latin typeface="Söhne"/>
              </a:rPr>
              <a:t>La vectorisation est nécessaire car les modèles de machine </a:t>
            </a:r>
            <a:r>
              <a:rPr lang="fr-FR" sz="1000" b="0" i="0" dirty="0" err="1">
                <a:effectLst/>
                <a:latin typeface="Söhne"/>
              </a:rPr>
              <a:t>learning</a:t>
            </a:r>
            <a:r>
              <a:rPr lang="fr-FR" sz="1000" b="0" i="0" dirty="0">
                <a:effectLst/>
                <a:latin typeface="Söhne"/>
              </a:rPr>
              <a:t> ne peuvent pas traiter directement les données textuelles.</a:t>
            </a:r>
          </a:p>
          <a:p>
            <a:pPr marL="742950" lvl="1" indent="-285750" algn="l">
              <a:buFont typeface="+mj-lt"/>
              <a:buAutoNum type="arabicPeriod"/>
            </a:pPr>
            <a:r>
              <a:rPr lang="fr-FR" sz="1000" b="0" i="0" dirty="0">
                <a:effectLst/>
                <a:latin typeface="Söhne"/>
              </a:rPr>
              <a:t>Elle permet également de manipuler et comparer facilement les étiquettes.</a:t>
            </a:r>
          </a:p>
        </p:txBody>
      </p:sp>
    </p:spTree>
    <p:extLst>
      <p:ext uri="{BB962C8B-B14F-4D97-AF65-F5344CB8AC3E}">
        <p14:creationId xmlns:p14="http://schemas.microsoft.com/office/powerpoint/2010/main" val="41658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23</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506410" y="1321078"/>
            <a:ext cx="33684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Comparaison : KNN, SVM, RF, GB</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4F7DAC0B-8328-87FE-A3B5-FDCE31F9F272}"/>
              </a:ext>
            </a:extLst>
          </p:cNvPr>
          <p:cNvPicPr>
            <a:picLocks noChangeAspect="1"/>
          </p:cNvPicPr>
          <p:nvPr/>
        </p:nvPicPr>
        <p:blipFill>
          <a:blip r:embed="rId3"/>
          <a:stretch>
            <a:fillRect/>
          </a:stretch>
        </p:blipFill>
        <p:spPr>
          <a:xfrm>
            <a:off x="1703789" y="2351622"/>
            <a:ext cx="3343742" cy="1438476"/>
          </a:xfrm>
          <a:prstGeom prst="rect">
            <a:avLst/>
          </a:prstGeom>
        </p:spPr>
      </p:pic>
      <p:sp>
        <p:nvSpPr>
          <p:cNvPr id="9" name="ZoneTexte 8">
            <a:extLst>
              <a:ext uri="{FF2B5EF4-FFF2-40B4-BE49-F238E27FC236}">
                <a16:creationId xmlns:a16="http://schemas.microsoft.com/office/drawing/2014/main" id="{5E17F293-EE64-C53D-43F2-52D050144066}"/>
              </a:ext>
            </a:extLst>
          </p:cNvPr>
          <p:cNvSpPr txBox="1"/>
          <p:nvPr/>
        </p:nvSpPr>
        <p:spPr>
          <a:xfrm>
            <a:off x="5287587" y="2016342"/>
            <a:ext cx="6096000" cy="2246769"/>
          </a:xfrm>
          <a:prstGeom prst="rect">
            <a:avLst/>
          </a:prstGeom>
          <a:noFill/>
        </p:spPr>
        <p:txBody>
          <a:bodyPr wrap="square">
            <a:spAutoFit/>
          </a:bodyPr>
          <a:lstStyle/>
          <a:p>
            <a:pPr algn="l">
              <a:buFont typeface="Arial" panose="020B0604020202020204" pitchFamily="34" charset="0"/>
              <a:buChar char="•"/>
            </a:pPr>
            <a:r>
              <a:rPr lang="fr-FR" sz="1000" b="1" i="0" dirty="0">
                <a:effectLst/>
                <a:latin typeface="Söhne"/>
              </a:rPr>
              <a:t>  </a:t>
            </a:r>
            <a:r>
              <a:rPr lang="fr-FR" sz="1000" b="1" i="0" dirty="0" err="1">
                <a:effectLst/>
                <a:latin typeface="Söhne"/>
              </a:rPr>
              <a:t>knn</a:t>
            </a:r>
            <a:r>
              <a:rPr lang="fr-FR" sz="1000" b="0" i="0" dirty="0">
                <a:effectLst/>
                <a:latin typeface="Söhne"/>
              </a:rPr>
              <a:t> : Ce modèle a une précision de 90.4%, un rappel de 75.3% et un score F1 de 82.2%. Cela signifie qu'il est assez précis, mais a du mal à identifier toutes les instances positives (comme le montre le rappel).</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a:t>
            </a:r>
            <a:r>
              <a:rPr lang="fr-FR" sz="1000" b="1" i="0" dirty="0" err="1">
                <a:effectLst/>
                <a:latin typeface="Söhne"/>
              </a:rPr>
              <a:t>svm</a:t>
            </a:r>
            <a:r>
              <a:rPr lang="fr-FR" sz="1000" b="0" i="0" dirty="0">
                <a:effectLst/>
                <a:latin typeface="Söhne"/>
              </a:rPr>
              <a:t> : Ce modèle a une précision de 90.8%, un rappel de 77.6% et un score F1 de 83.7%. Ce modèle est légèrement plus performant que le </a:t>
            </a:r>
            <a:r>
              <a:rPr lang="fr-FR" sz="1000" b="0" i="0" dirty="0" err="1">
                <a:effectLst/>
                <a:latin typeface="Söhne"/>
              </a:rPr>
              <a:t>knn</a:t>
            </a:r>
            <a:r>
              <a:rPr lang="fr-FR" sz="1000" b="0" i="0" dirty="0">
                <a:effectLst/>
                <a:latin typeface="Söhne"/>
              </a:rPr>
              <a:t> en termes de rappel et de score F1.</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a:t>
            </a:r>
            <a:r>
              <a:rPr lang="fr-FR" sz="1000" b="1" i="0" dirty="0" err="1">
                <a:effectLst/>
                <a:latin typeface="Söhne"/>
              </a:rPr>
              <a:t>Random</a:t>
            </a:r>
            <a:r>
              <a:rPr lang="fr-FR" sz="1000" b="1" i="0" dirty="0">
                <a:effectLst/>
                <a:latin typeface="Söhne"/>
              </a:rPr>
              <a:t> Forest</a:t>
            </a:r>
            <a:r>
              <a:rPr lang="fr-FR" sz="1000" b="0" i="0" dirty="0">
                <a:effectLst/>
                <a:latin typeface="Söhne"/>
              </a:rPr>
              <a:t> : Ce modèle a une précision de 88.9%, un rappel de 76.7% et un score F1 de 82.4%. Il a un rappel légèrement plus élevé que le </a:t>
            </a:r>
            <a:r>
              <a:rPr lang="fr-FR" sz="1000" b="0" i="0" dirty="0" err="1">
                <a:effectLst/>
                <a:latin typeface="Söhne"/>
              </a:rPr>
              <a:t>knn</a:t>
            </a:r>
            <a:r>
              <a:rPr lang="fr-FR" sz="1000" b="0" i="0" dirty="0">
                <a:effectLst/>
                <a:latin typeface="Söhne"/>
              </a:rPr>
              <a:t>, mais une précision inférieure.</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Gradient </a:t>
            </a:r>
            <a:r>
              <a:rPr lang="fr-FR" sz="1000" b="1" i="0" dirty="0" err="1">
                <a:effectLst/>
                <a:latin typeface="Söhne"/>
              </a:rPr>
              <a:t>Boosting</a:t>
            </a:r>
            <a:r>
              <a:rPr lang="fr-FR" sz="1000" b="0" i="0" dirty="0">
                <a:effectLst/>
                <a:latin typeface="Söhne"/>
              </a:rPr>
              <a:t> : Ce modèle a une précision de 78.1%, un rappel de 77.3% et un score F1 de 77.7%. Il est le moins précis des quatre, mais son rappel est comparable à celui des autres.</a:t>
            </a: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6" name="Image 15">
            <a:extLst>
              <a:ext uri="{FF2B5EF4-FFF2-40B4-BE49-F238E27FC236}">
                <a16:creationId xmlns:a16="http://schemas.microsoft.com/office/drawing/2014/main" id="{BAF7D8C1-3A16-28E6-FF2B-5181CB070E2D}"/>
              </a:ext>
            </a:extLst>
          </p:cNvPr>
          <p:cNvPicPr>
            <a:picLocks noChangeAspect="1"/>
          </p:cNvPicPr>
          <p:nvPr/>
        </p:nvPicPr>
        <p:blipFill>
          <a:blip r:embed="rId4"/>
          <a:stretch>
            <a:fillRect/>
          </a:stretch>
        </p:blipFill>
        <p:spPr>
          <a:xfrm>
            <a:off x="4143641" y="4545190"/>
            <a:ext cx="3771900" cy="1847850"/>
          </a:xfrm>
          <a:prstGeom prst="rect">
            <a:avLst/>
          </a:prstGeom>
        </p:spPr>
      </p:pic>
      <p:sp>
        <p:nvSpPr>
          <p:cNvPr id="17" name="ZoneTexte 16">
            <a:extLst>
              <a:ext uri="{FF2B5EF4-FFF2-40B4-BE49-F238E27FC236}">
                <a16:creationId xmlns:a16="http://schemas.microsoft.com/office/drawing/2014/main" id="{EE456CBD-4BE8-5DD7-1F85-DA94B7A4A195}"/>
              </a:ext>
            </a:extLst>
          </p:cNvPr>
          <p:cNvSpPr txBox="1"/>
          <p:nvPr/>
        </p:nvSpPr>
        <p:spPr>
          <a:xfrm>
            <a:off x="5718031" y="4387351"/>
            <a:ext cx="623119" cy="369332"/>
          </a:xfrm>
          <a:prstGeom prst="rect">
            <a:avLst/>
          </a:prstGeom>
          <a:noFill/>
        </p:spPr>
        <p:txBody>
          <a:bodyPr wrap="none" rtlCol="0">
            <a:spAutoFit/>
          </a:bodyPr>
          <a:lstStyle/>
          <a:p>
            <a:r>
              <a:rPr lang="fr-FR" b="1" dirty="0"/>
              <a:t>SVM</a:t>
            </a:r>
          </a:p>
        </p:txBody>
      </p:sp>
      <p:sp>
        <p:nvSpPr>
          <p:cNvPr id="18" name="ZoneTexte 17">
            <a:extLst>
              <a:ext uri="{FF2B5EF4-FFF2-40B4-BE49-F238E27FC236}">
                <a16:creationId xmlns:a16="http://schemas.microsoft.com/office/drawing/2014/main" id="{021FF276-D46A-BC2F-9315-88356B150C13}"/>
              </a:ext>
            </a:extLst>
          </p:cNvPr>
          <p:cNvSpPr txBox="1"/>
          <p:nvPr/>
        </p:nvSpPr>
        <p:spPr>
          <a:xfrm>
            <a:off x="4689845" y="4684531"/>
            <a:ext cx="537198" cy="369332"/>
          </a:xfrm>
          <a:prstGeom prst="rect">
            <a:avLst/>
          </a:prstGeom>
          <a:noFill/>
        </p:spPr>
        <p:txBody>
          <a:bodyPr wrap="none" rtlCol="0">
            <a:spAutoFit/>
          </a:bodyPr>
          <a:lstStyle/>
          <a:p>
            <a:r>
              <a:rPr lang="fr-FR" b="1" dirty="0"/>
              <a:t>R.F.</a:t>
            </a:r>
          </a:p>
        </p:txBody>
      </p:sp>
      <p:sp>
        <p:nvSpPr>
          <p:cNvPr id="19" name="ZoneTexte 18">
            <a:extLst>
              <a:ext uri="{FF2B5EF4-FFF2-40B4-BE49-F238E27FC236}">
                <a16:creationId xmlns:a16="http://schemas.microsoft.com/office/drawing/2014/main" id="{C661BFF4-C88F-5DAC-406E-F5A297A512F9}"/>
              </a:ext>
            </a:extLst>
          </p:cNvPr>
          <p:cNvSpPr txBox="1"/>
          <p:nvPr/>
        </p:nvSpPr>
        <p:spPr>
          <a:xfrm>
            <a:off x="6868651" y="4842886"/>
            <a:ext cx="635110" cy="369332"/>
          </a:xfrm>
          <a:prstGeom prst="rect">
            <a:avLst/>
          </a:prstGeom>
          <a:noFill/>
        </p:spPr>
        <p:txBody>
          <a:bodyPr wrap="none" rtlCol="0">
            <a:spAutoFit/>
          </a:bodyPr>
          <a:lstStyle/>
          <a:p>
            <a:r>
              <a:rPr lang="fr-FR" b="1" dirty="0"/>
              <a:t>KNN</a:t>
            </a:r>
          </a:p>
        </p:txBody>
      </p:sp>
    </p:spTree>
    <p:extLst>
      <p:ext uri="{BB962C8B-B14F-4D97-AF65-F5344CB8AC3E}">
        <p14:creationId xmlns:p14="http://schemas.microsoft.com/office/powerpoint/2010/main" val="471395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ormules mathématiques complexes sur un tableau noir">
            <a:extLst>
              <a:ext uri="{FF2B5EF4-FFF2-40B4-BE49-F238E27FC236}">
                <a16:creationId xmlns:a16="http://schemas.microsoft.com/office/drawing/2014/main" id="{94E182DE-D040-3F9B-ADFA-AE801419EC11}"/>
              </a:ext>
            </a:extLst>
          </p:cNvPr>
          <p:cNvPicPr>
            <a:picLocks noChangeAspect="1"/>
          </p:cNvPicPr>
          <p:nvPr/>
        </p:nvPicPr>
        <p:blipFill rotWithShape="1">
          <a:blip r:embed="rId3"/>
          <a:srcRect t="31015" b="17544"/>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a:latin typeface="+mj-lt"/>
                <a:ea typeface="+mj-ea"/>
                <a:cs typeface="+mj-cs"/>
              </a:rPr>
              <a:t>03 MODELES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r>
              <a:rPr lang="fr-FR" kern="1200" dirty="0">
                <a:solidFill>
                  <a:srgbClr val="FFFFFF"/>
                </a:solidFill>
                <a:latin typeface="+mn-lt"/>
                <a:ea typeface="+mn-ea"/>
                <a:cs typeface="+mn-cs"/>
              </a:rPr>
              <a:t>Méthode non supervisée</a:t>
            </a: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24</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2425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25</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31685" y="1322149"/>
            <a:ext cx="15895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 ou NMF ?</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7410" name="Picture 2" descr="Transparent Questions Clipart - Logo Of Question Mark, HD Png Download ...">
            <a:extLst>
              <a:ext uri="{FF2B5EF4-FFF2-40B4-BE49-F238E27FC236}">
                <a16:creationId xmlns:a16="http://schemas.microsoft.com/office/drawing/2014/main" id="{1BF6AC79-15C7-C816-519D-A410B787C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35" y="2605745"/>
            <a:ext cx="2693887" cy="324516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2DB8AF5-7262-15CA-9D1B-132C43EEDB3C}"/>
              </a:ext>
            </a:extLst>
          </p:cNvPr>
          <p:cNvSpPr txBox="1"/>
          <p:nvPr/>
        </p:nvSpPr>
        <p:spPr>
          <a:xfrm>
            <a:off x="5802630" y="2605745"/>
            <a:ext cx="3463290" cy="2677656"/>
          </a:xfrm>
          <a:prstGeom prst="rect">
            <a:avLst/>
          </a:prstGeom>
          <a:noFill/>
        </p:spPr>
        <p:txBody>
          <a:bodyPr wrap="square">
            <a:spAutoFit/>
          </a:bodyPr>
          <a:lstStyle/>
          <a:p>
            <a:pPr algn="l"/>
            <a:r>
              <a:rPr lang="fr-FR" sz="1200" b="1" i="0" dirty="0">
                <a:effectLst/>
                <a:latin typeface="Söhne"/>
              </a:rPr>
              <a:t>Latent Dirichlet Allocation (LDA) :</a:t>
            </a:r>
          </a:p>
          <a:p>
            <a:pPr algn="l"/>
            <a:endParaRPr lang="fr-FR" sz="1200" b="0" i="0" dirty="0">
              <a:effectLst/>
              <a:latin typeface="Söhne"/>
            </a:endParaRPr>
          </a:p>
          <a:p>
            <a:pPr algn="l">
              <a:buFont typeface="Arial" panose="020B0604020202020204" pitchFamily="34" charset="0"/>
              <a:buChar char="•"/>
            </a:pPr>
            <a:r>
              <a:rPr lang="fr-FR" sz="1200" b="0" i="0" dirty="0">
                <a:effectLst/>
                <a:latin typeface="Söhne"/>
              </a:rPr>
              <a:t>  Technique de modélisation de thèmes</a:t>
            </a:r>
          </a:p>
          <a:p>
            <a:pPr algn="l">
              <a:buFont typeface="Arial" panose="020B0604020202020204" pitchFamily="34" charset="0"/>
              <a:buChar char="•"/>
            </a:pPr>
            <a:r>
              <a:rPr lang="fr-FR" sz="1200" b="0" i="0" dirty="0">
                <a:effectLst/>
                <a:latin typeface="Söhne"/>
              </a:rPr>
              <a:t>  Chaque document est une combinaison de sujets</a:t>
            </a:r>
          </a:p>
          <a:p>
            <a:pPr algn="l">
              <a:buFont typeface="Arial" panose="020B0604020202020204" pitchFamily="34" charset="0"/>
              <a:buChar char="•"/>
            </a:pPr>
            <a:r>
              <a:rPr lang="fr-FR" sz="1200" b="0" i="0" dirty="0">
                <a:effectLst/>
                <a:latin typeface="Söhne"/>
              </a:rPr>
              <a:t>  Chaque sujet est une distribution de mots</a:t>
            </a:r>
          </a:p>
          <a:p>
            <a:pPr algn="l">
              <a:buFont typeface="Arial" panose="020B0604020202020204" pitchFamily="34" charset="0"/>
              <a:buChar char="•"/>
            </a:pPr>
            <a:r>
              <a:rPr lang="fr-FR" sz="1200" b="0" i="0" dirty="0">
                <a:effectLst/>
                <a:latin typeface="Söhne"/>
              </a:rPr>
              <a:t>  Non supervisée (pas de labels requis)</a:t>
            </a:r>
          </a:p>
          <a:p>
            <a:pPr algn="l">
              <a:buFont typeface="Arial" panose="020B0604020202020204" pitchFamily="34" charset="0"/>
              <a:buChar char="•"/>
            </a:pPr>
            <a:endParaRPr lang="fr-FR" sz="1200" b="0" i="0" dirty="0">
              <a:effectLst/>
              <a:latin typeface="Söhne"/>
            </a:endParaRPr>
          </a:p>
          <a:p>
            <a:pPr algn="l"/>
            <a:r>
              <a:rPr lang="fr-FR" sz="1200" b="1" i="0" dirty="0">
                <a:effectLst/>
                <a:latin typeface="Söhne"/>
              </a:rPr>
              <a:t>Factorisation Matricielle Non-négative (NMF) :</a:t>
            </a:r>
          </a:p>
          <a:p>
            <a:pPr algn="l"/>
            <a:endParaRPr lang="fr-FR" sz="1200" b="0" i="0" dirty="0">
              <a:effectLst/>
              <a:latin typeface="Söhne"/>
            </a:endParaRPr>
          </a:p>
          <a:p>
            <a:pPr algn="l">
              <a:buFont typeface="Arial" panose="020B0604020202020204" pitchFamily="34" charset="0"/>
              <a:buChar char="•"/>
            </a:pPr>
            <a:r>
              <a:rPr lang="fr-FR" sz="1200" b="0" i="0" dirty="0">
                <a:effectLst/>
                <a:latin typeface="Söhne"/>
              </a:rPr>
              <a:t>  Méthode de décomposition de matrices</a:t>
            </a:r>
          </a:p>
          <a:p>
            <a:pPr algn="l">
              <a:buFont typeface="Arial" panose="020B0604020202020204" pitchFamily="34" charset="0"/>
              <a:buChar char="•"/>
            </a:pPr>
            <a:r>
              <a:rPr lang="fr-FR" sz="1200" b="0" i="0" dirty="0">
                <a:effectLst/>
                <a:latin typeface="Söhne"/>
              </a:rPr>
              <a:t>  Utile pour la réduction de dimensionnalité</a:t>
            </a:r>
          </a:p>
          <a:p>
            <a:pPr algn="l">
              <a:buFont typeface="Arial" panose="020B0604020202020204" pitchFamily="34" charset="0"/>
              <a:buChar char="•"/>
            </a:pPr>
            <a:r>
              <a:rPr lang="fr-FR" sz="1200" b="0" i="0" dirty="0">
                <a:effectLst/>
                <a:latin typeface="Söhne"/>
              </a:rPr>
              <a:t>  Chaque document est une combinaison de sujets</a:t>
            </a:r>
          </a:p>
          <a:p>
            <a:pPr algn="l">
              <a:buFont typeface="Arial" panose="020B0604020202020204" pitchFamily="34" charset="0"/>
              <a:buChar char="•"/>
            </a:pPr>
            <a:r>
              <a:rPr lang="fr-FR" sz="1200" b="0" i="0" dirty="0">
                <a:effectLst/>
                <a:latin typeface="Söhne"/>
              </a:rPr>
              <a:t>  Chaque sujet est une combinaison de mots</a:t>
            </a:r>
          </a:p>
          <a:p>
            <a:pPr algn="l">
              <a:buFont typeface="Arial" panose="020B0604020202020204" pitchFamily="34" charset="0"/>
              <a:buChar char="•"/>
            </a:pPr>
            <a:r>
              <a:rPr lang="fr-FR" sz="1200" b="0" i="0" dirty="0">
                <a:effectLst/>
                <a:latin typeface="Söhne"/>
              </a:rPr>
              <a:t>  Non supervisée (pas de labels requis)</a:t>
            </a:r>
          </a:p>
        </p:txBody>
      </p:sp>
    </p:spTree>
    <p:extLst>
      <p:ext uri="{BB962C8B-B14F-4D97-AF65-F5344CB8AC3E}">
        <p14:creationId xmlns:p14="http://schemas.microsoft.com/office/powerpoint/2010/main" val="487081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26</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405" y="1368890"/>
            <a:ext cx="14371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 : 0,6934</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D9136009-AE21-40FF-4D75-18164A2E912C}"/>
              </a:ext>
            </a:extLst>
          </p:cNvPr>
          <p:cNvPicPr>
            <a:picLocks noChangeAspect="1"/>
          </p:cNvPicPr>
          <p:nvPr/>
        </p:nvPicPr>
        <p:blipFill>
          <a:blip r:embed="rId3"/>
          <a:stretch>
            <a:fillRect/>
          </a:stretch>
        </p:blipFill>
        <p:spPr>
          <a:xfrm>
            <a:off x="1215079" y="2193180"/>
            <a:ext cx="4458322" cy="3343742"/>
          </a:xfrm>
          <a:prstGeom prst="rect">
            <a:avLst/>
          </a:prstGeom>
        </p:spPr>
      </p:pic>
      <p:sp>
        <p:nvSpPr>
          <p:cNvPr id="11" name="ZoneTexte 10">
            <a:extLst>
              <a:ext uri="{FF2B5EF4-FFF2-40B4-BE49-F238E27FC236}">
                <a16:creationId xmlns:a16="http://schemas.microsoft.com/office/drawing/2014/main" id="{BB550B79-3522-D26C-89FA-9EABFBE51F7E}"/>
              </a:ext>
            </a:extLst>
          </p:cNvPr>
          <p:cNvSpPr txBox="1"/>
          <p:nvPr/>
        </p:nvSpPr>
        <p:spPr>
          <a:xfrm>
            <a:off x="5810563" y="2310768"/>
            <a:ext cx="4811718" cy="646331"/>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Cohérence constante à travers différentes valeurs pour le nombre de sujet !</a:t>
            </a:r>
          </a:p>
        </p:txBody>
      </p:sp>
      <p:sp>
        <p:nvSpPr>
          <p:cNvPr id="14" name="ZoneTexte 13">
            <a:extLst>
              <a:ext uri="{FF2B5EF4-FFF2-40B4-BE49-F238E27FC236}">
                <a16:creationId xmlns:a16="http://schemas.microsoft.com/office/drawing/2014/main" id="{157A276D-BD6F-95D5-620F-CE19F7E0037C}"/>
              </a:ext>
            </a:extLst>
          </p:cNvPr>
          <p:cNvSpPr txBox="1"/>
          <p:nvPr/>
        </p:nvSpPr>
        <p:spPr>
          <a:xfrm>
            <a:off x="5677592" y="3202815"/>
            <a:ext cx="6096000" cy="2246769"/>
          </a:xfrm>
          <a:prstGeom prst="rect">
            <a:avLst/>
          </a:prstGeom>
          <a:noFill/>
        </p:spPr>
        <p:txBody>
          <a:bodyPr wrap="square">
            <a:spAutoFit/>
          </a:bodyPr>
          <a:lstStyle/>
          <a:p>
            <a:pPr algn="l">
              <a:buFont typeface="+mj-lt"/>
              <a:buAutoNum type="arabicPeriod"/>
            </a:pPr>
            <a:r>
              <a:rPr lang="fr-FR" sz="1000" b="1" i="0" dirty="0">
                <a:effectLst/>
                <a:latin typeface="Söhne"/>
              </a:rPr>
              <a:t>Profondeur du corpus</a:t>
            </a:r>
            <a:r>
              <a:rPr lang="fr-FR" sz="1000" b="0" i="0" dirty="0">
                <a:effectLst/>
                <a:latin typeface="Söhne"/>
              </a:rPr>
              <a:t>: Si les sujets sont très similaires les uns aux autres, ou si chaque document contient un mélange de nombreux sujets différents, il se peut que le score de cohérence soit constant parce que le modèle LDA ne parvient pas à trouver des distinctions claires entre différents ensembles de sujets.</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Prétraitement</a:t>
            </a:r>
            <a:r>
              <a:rPr lang="fr-FR" sz="1000" b="0" i="0" dirty="0">
                <a:effectLst/>
                <a:latin typeface="Söhne"/>
              </a:rPr>
              <a:t>: un problème peut-être par exemple :  le nettoyage du texte, la suppression des mots vides, la lemmatisation), il faut vérifier si cela a été fait correctement. S'il y a beaucoup de bruit ou d'irrégularités dans le corpus, cela pourrait également influencer la cohérence du modèle.</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Paramètres du modèle</a:t>
            </a:r>
            <a:r>
              <a:rPr lang="fr-FR" sz="1000" b="0" i="0" dirty="0">
                <a:effectLst/>
                <a:latin typeface="Söhne"/>
              </a:rPr>
              <a:t>: Les paramètres utilis</a:t>
            </a:r>
            <a:r>
              <a:rPr lang="fr-FR" sz="1000" dirty="0">
                <a:latin typeface="Söhne"/>
              </a:rPr>
              <a:t>és</a:t>
            </a:r>
            <a:r>
              <a:rPr lang="fr-FR" sz="1000" b="0" i="0" dirty="0">
                <a:effectLst/>
                <a:latin typeface="Söhne"/>
              </a:rPr>
              <a:t> pour notre modèle LDA, comme le nombre de passes, peuvent également affecter la cohérence. Il faut essayer d'ajuster certains de ces paramètres pour voir si cela a un impact.</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Métrique de cohérence</a:t>
            </a:r>
            <a:r>
              <a:rPr lang="fr-FR" sz="1000" b="0" i="0" dirty="0">
                <a:effectLst/>
                <a:latin typeface="Söhne"/>
              </a:rPr>
              <a:t>: Il convient également de noter que la cohérence du sujet n'est pas la seule mesure de la qualité d'un modèle de sujet. Il est possible que le modèle LDA fonctionne bien pour notre tâche spécifique, même si le score de cohérence est constant.</a:t>
            </a:r>
          </a:p>
        </p:txBody>
      </p:sp>
    </p:spTree>
    <p:extLst>
      <p:ext uri="{BB962C8B-B14F-4D97-AF65-F5344CB8AC3E}">
        <p14:creationId xmlns:p14="http://schemas.microsoft.com/office/powerpoint/2010/main" val="3449847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27</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61124" y="1321078"/>
            <a:ext cx="3347495"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Score de cohérence et perplexité</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a:extLst>
              <a:ext uri="{FF2B5EF4-FFF2-40B4-BE49-F238E27FC236}">
                <a16:creationId xmlns:a16="http://schemas.microsoft.com/office/drawing/2014/main" id="{960BA6CA-5F81-39AD-1072-82A43D626C71}"/>
              </a:ext>
            </a:extLst>
          </p:cNvPr>
          <p:cNvPicPr>
            <a:picLocks noChangeAspect="1"/>
          </p:cNvPicPr>
          <p:nvPr/>
        </p:nvPicPr>
        <p:blipFill>
          <a:blip r:embed="rId3"/>
          <a:stretch>
            <a:fillRect/>
          </a:stretch>
        </p:blipFill>
        <p:spPr>
          <a:xfrm>
            <a:off x="1341804" y="2922582"/>
            <a:ext cx="3839111" cy="1343212"/>
          </a:xfrm>
          <a:prstGeom prst="rect">
            <a:avLst/>
          </a:prstGeom>
        </p:spPr>
      </p:pic>
      <p:sp>
        <p:nvSpPr>
          <p:cNvPr id="9" name="ZoneTexte 8">
            <a:extLst>
              <a:ext uri="{FF2B5EF4-FFF2-40B4-BE49-F238E27FC236}">
                <a16:creationId xmlns:a16="http://schemas.microsoft.com/office/drawing/2014/main" id="{0A99C856-84FE-456C-3840-656ED88114AB}"/>
              </a:ext>
            </a:extLst>
          </p:cNvPr>
          <p:cNvSpPr txBox="1"/>
          <p:nvPr/>
        </p:nvSpPr>
        <p:spPr>
          <a:xfrm>
            <a:off x="6451824" y="2724450"/>
            <a:ext cx="357541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Perplexité : 2,43 – Cohérence : 0,69</a:t>
            </a:r>
          </a:p>
        </p:txBody>
      </p:sp>
      <p:sp>
        <p:nvSpPr>
          <p:cNvPr id="13" name="ZoneTexte 12">
            <a:extLst>
              <a:ext uri="{FF2B5EF4-FFF2-40B4-BE49-F238E27FC236}">
                <a16:creationId xmlns:a16="http://schemas.microsoft.com/office/drawing/2014/main" id="{BF5AC672-44F3-2BB9-F29F-A85193D12C60}"/>
              </a:ext>
            </a:extLst>
          </p:cNvPr>
          <p:cNvSpPr txBox="1"/>
          <p:nvPr/>
        </p:nvSpPr>
        <p:spPr>
          <a:xfrm>
            <a:off x="6451824" y="3487102"/>
            <a:ext cx="3575412" cy="1477328"/>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Les mots les plus importants pour chaque sujet semblent être très similaires, ce qui peut suggérer que le modèle à du mal à distinguer clairement différents sujets.</a:t>
            </a:r>
          </a:p>
        </p:txBody>
      </p:sp>
    </p:spTree>
    <p:extLst>
      <p:ext uri="{BB962C8B-B14F-4D97-AF65-F5344CB8AC3E}">
        <p14:creationId xmlns:p14="http://schemas.microsoft.com/office/powerpoint/2010/main" val="2119170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617184" y="1322149"/>
            <a:ext cx="54582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Attribution des sujets principaux pour chaque document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BB075303-7591-1652-D45E-D9B1C1FC4822}"/>
              </a:ext>
            </a:extLst>
          </p:cNvPr>
          <p:cNvPicPr>
            <a:picLocks noChangeAspect="1"/>
          </p:cNvPicPr>
          <p:nvPr/>
        </p:nvPicPr>
        <p:blipFill>
          <a:blip r:embed="rId3"/>
          <a:stretch>
            <a:fillRect/>
          </a:stretch>
        </p:blipFill>
        <p:spPr>
          <a:xfrm>
            <a:off x="2515040" y="2721184"/>
            <a:ext cx="7344800" cy="2695951"/>
          </a:xfrm>
          <a:prstGeom prst="rect">
            <a:avLst/>
          </a:prstGeom>
        </p:spPr>
      </p:pic>
      <p:sp>
        <p:nvSpPr>
          <p:cNvPr id="11" name="ZoneTexte 10">
            <a:extLst>
              <a:ext uri="{FF2B5EF4-FFF2-40B4-BE49-F238E27FC236}">
                <a16:creationId xmlns:a16="http://schemas.microsoft.com/office/drawing/2014/main" id="{3CC6D90D-01D1-64D8-F218-CE11843B4C74}"/>
              </a:ext>
            </a:extLst>
          </p:cNvPr>
          <p:cNvSpPr txBox="1"/>
          <p:nvPr/>
        </p:nvSpPr>
        <p:spPr>
          <a:xfrm>
            <a:off x="2603724" y="2351852"/>
            <a:ext cx="55095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a:t>
            </a:r>
          </a:p>
        </p:txBody>
      </p:sp>
    </p:spTree>
    <p:extLst>
      <p:ext uri="{BB962C8B-B14F-4D97-AF65-F5344CB8AC3E}">
        <p14:creationId xmlns:p14="http://schemas.microsoft.com/office/powerpoint/2010/main" val="161540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29</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617184" y="1322149"/>
            <a:ext cx="54582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Attribution des sujets principaux pour chaque document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ZoneTexte 10">
            <a:extLst>
              <a:ext uri="{FF2B5EF4-FFF2-40B4-BE49-F238E27FC236}">
                <a16:creationId xmlns:a16="http://schemas.microsoft.com/office/drawing/2014/main" id="{3CC6D90D-01D1-64D8-F218-CE11843B4C74}"/>
              </a:ext>
            </a:extLst>
          </p:cNvPr>
          <p:cNvSpPr txBox="1"/>
          <p:nvPr/>
        </p:nvSpPr>
        <p:spPr>
          <a:xfrm>
            <a:off x="2603724" y="2351852"/>
            <a:ext cx="6576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NMF</a:t>
            </a:r>
          </a:p>
        </p:txBody>
      </p:sp>
      <p:pic>
        <p:nvPicPr>
          <p:cNvPr id="6" name="Image 5">
            <a:extLst>
              <a:ext uri="{FF2B5EF4-FFF2-40B4-BE49-F238E27FC236}">
                <a16:creationId xmlns:a16="http://schemas.microsoft.com/office/drawing/2014/main" id="{D04A6839-5D43-FC3F-37A4-5EA647406BAA}"/>
              </a:ext>
            </a:extLst>
          </p:cNvPr>
          <p:cNvPicPr>
            <a:picLocks noChangeAspect="1"/>
          </p:cNvPicPr>
          <p:nvPr/>
        </p:nvPicPr>
        <p:blipFill>
          <a:blip r:embed="rId3"/>
          <a:stretch>
            <a:fillRect/>
          </a:stretch>
        </p:blipFill>
        <p:spPr>
          <a:xfrm>
            <a:off x="2603724" y="2740364"/>
            <a:ext cx="8316486" cy="2791215"/>
          </a:xfrm>
          <a:prstGeom prst="rect">
            <a:avLst/>
          </a:prstGeom>
        </p:spPr>
      </p:pic>
    </p:spTree>
    <p:extLst>
      <p:ext uri="{BB962C8B-B14F-4D97-AF65-F5344CB8AC3E}">
        <p14:creationId xmlns:p14="http://schemas.microsoft.com/office/powerpoint/2010/main" val="2552813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chas de Resumen | Conjunto de Fichas">
            <a:extLst>
              <a:ext uri="{FF2B5EF4-FFF2-40B4-BE49-F238E27FC236}">
                <a16:creationId xmlns:a16="http://schemas.microsoft.com/office/drawing/2014/main" id="{3E6D43E7-A427-F1E2-9FFC-226DE3319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773" y="34290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01 Contexte</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a:t>
            </a:fld>
            <a:endParaRPr lang="fr-FR" sz="1400" noProof="0" dirty="0"/>
          </a:p>
        </p:txBody>
      </p:sp>
      <p:sp>
        <p:nvSpPr>
          <p:cNvPr id="7" name="Espace réservé du contenu 6">
            <a:extLst>
              <a:ext uri="{FF2B5EF4-FFF2-40B4-BE49-F238E27FC236}">
                <a16:creationId xmlns:a16="http://schemas.microsoft.com/office/drawing/2014/main" id="{30D74C34-B2CC-5543-F99C-6D30BCC15B12}"/>
              </a:ext>
            </a:extLst>
          </p:cNvPr>
          <p:cNvSpPr>
            <a:spLocks noGrp="1"/>
          </p:cNvSpPr>
          <p:nvPr>
            <p:ph idx="1"/>
          </p:nvPr>
        </p:nvSpPr>
        <p:spPr>
          <a:xfrm>
            <a:off x="901990" y="2509013"/>
            <a:ext cx="10058400" cy="808953"/>
          </a:xfrm>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l"/>
            <a:r>
              <a:rPr lang="fr-FR" b="0" i="0" dirty="0">
                <a:solidFill>
                  <a:srgbClr val="D1D5DB"/>
                </a:solidFill>
                <a:effectLst/>
                <a:latin typeface="Söhne"/>
              </a:rPr>
              <a:t>Avec une vaste communauté de développeurs passionnés, Stack </a:t>
            </a:r>
            <a:r>
              <a:rPr lang="fr-FR" b="0" i="0" dirty="0" err="1">
                <a:solidFill>
                  <a:srgbClr val="D1D5DB"/>
                </a:solidFill>
                <a:effectLst/>
                <a:latin typeface="Söhne"/>
              </a:rPr>
              <a:t>Overflow</a:t>
            </a:r>
            <a:r>
              <a:rPr lang="fr-FR" b="0" i="0" dirty="0">
                <a:solidFill>
                  <a:srgbClr val="D1D5DB"/>
                </a:solidFill>
                <a:effectLst/>
                <a:latin typeface="Söhne"/>
              </a:rPr>
              <a:t> est le lieu idéal pour obtenir des réponses rapides et fiables à vos problèmes de programmation !</a:t>
            </a:r>
            <a:endParaRPr lang="fr-FR" dirty="0"/>
          </a:p>
        </p:txBody>
      </p:sp>
      <p:sp>
        <p:nvSpPr>
          <p:cNvPr id="9" name="ZoneTexte 8">
            <a:extLst>
              <a:ext uri="{FF2B5EF4-FFF2-40B4-BE49-F238E27FC236}">
                <a16:creationId xmlns:a16="http://schemas.microsoft.com/office/drawing/2014/main" id="{5B6415C3-B11A-7055-D2F4-FACCB86E8360}"/>
              </a:ext>
            </a:extLst>
          </p:cNvPr>
          <p:cNvSpPr txBox="1"/>
          <p:nvPr/>
        </p:nvSpPr>
        <p:spPr>
          <a:xfrm rot="253659">
            <a:off x="3776690" y="4598036"/>
            <a:ext cx="689685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Comment faciliter la recherche et améliorer l’efficacité des utilisateurs ?</a:t>
            </a:r>
          </a:p>
        </p:txBody>
      </p:sp>
      <p:sp>
        <p:nvSpPr>
          <p:cNvPr id="10" name="Espace réservé du contenu 6">
            <a:extLst>
              <a:ext uri="{FF2B5EF4-FFF2-40B4-BE49-F238E27FC236}">
                <a16:creationId xmlns:a16="http://schemas.microsoft.com/office/drawing/2014/main" id="{DF990D65-7611-7216-86C0-5CE7F51DAAA7}"/>
              </a:ext>
            </a:extLst>
          </p:cNvPr>
          <p:cNvSpPr txBox="1">
            <a:spLocks/>
          </p:cNvSpPr>
          <p:nvPr/>
        </p:nvSpPr>
        <p:spPr>
          <a:xfrm>
            <a:off x="1803707" y="1948396"/>
            <a:ext cx="8254965" cy="429381"/>
          </a:xfrm>
          <a:prstGeom prst="rect">
            <a:avLst/>
          </a:prstGeom>
          <a:solidFill>
            <a:schemeClr val="accent2"/>
          </a:solidFill>
          <a:ln>
            <a:solidFill>
              <a:schemeClr val="accent1"/>
            </a:solidFill>
          </a:ln>
          <a:effectLst>
            <a:outerShdw blurRad="63500" sx="102000" sy="102000" algn="ctr" rotWithShape="0">
              <a:prstClr val="black">
                <a:alpha val="40000"/>
              </a:prstClr>
            </a:outerShdw>
          </a:effectLst>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fr-FR" dirty="0">
                <a:solidFill>
                  <a:srgbClr val="D1D5DB"/>
                </a:solidFill>
                <a:latin typeface="Söhne"/>
              </a:rPr>
              <a:t>La plateforme incontournable pour les questions et les réponses en informatique !</a:t>
            </a:r>
            <a:endParaRPr lang="fr-FR" dirty="0"/>
          </a:p>
        </p:txBody>
      </p:sp>
      <p:pic>
        <p:nvPicPr>
          <p:cNvPr id="2050" name="Picture 2" descr="Download Stack Overflow Logo in SVG Vector or PNG File Format - Logo.wine">
            <a:extLst>
              <a:ext uri="{FF2B5EF4-FFF2-40B4-BE49-F238E27FC236}">
                <a16:creationId xmlns:a16="http://schemas.microsoft.com/office/drawing/2014/main" id="{D4F88D4D-2128-9A58-9DA1-901AE3AF2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224" y="491262"/>
            <a:ext cx="5408512" cy="185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392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30</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977301" y="1322149"/>
            <a:ext cx="429835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Visualisation interactive des sujets par LDA</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CDA7D6D5-8927-5790-E048-A51A90BB7FD1}"/>
              </a:ext>
            </a:extLst>
          </p:cNvPr>
          <p:cNvPicPr>
            <a:picLocks noChangeAspect="1"/>
          </p:cNvPicPr>
          <p:nvPr/>
        </p:nvPicPr>
        <p:blipFill>
          <a:blip r:embed="rId3"/>
          <a:stretch>
            <a:fillRect/>
          </a:stretch>
        </p:blipFill>
        <p:spPr>
          <a:xfrm>
            <a:off x="1207051" y="2118014"/>
            <a:ext cx="6665660" cy="3942817"/>
          </a:xfrm>
          <a:prstGeom prst="rect">
            <a:avLst/>
          </a:prstGeom>
        </p:spPr>
      </p:pic>
      <p:sp>
        <p:nvSpPr>
          <p:cNvPr id="9" name="ZoneTexte 8">
            <a:extLst>
              <a:ext uri="{FF2B5EF4-FFF2-40B4-BE49-F238E27FC236}">
                <a16:creationId xmlns:a16="http://schemas.microsoft.com/office/drawing/2014/main" id="{382660C5-6091-5A15-4CC2-7774F6EAFAC2}"/>
              </a:ext>
            </a:extLst>
          </p:cNvPr>
          <p:cNvSpPr txBox="1"/>
          <p:nvPr/>
        </p:nvSpPr>
        <p:spPr>
          <a:xfrm>
            <a:off x="7475235" y="2891869"/>
            <a:ext cx="4298357" cy="646331"/>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 Code » = forte association au sujet sélectionné</a:t>
            </a:r>
          </a:p>
        </p:txBody>
      </p:sp>
    </p:spTree>
    <p:extLst>
      <p:ext uri="{BB962C8B-B14F-4D97-AF65-F5344CB8AC3E}">
        <p14:creationId xmlns:p14="http://schemas.microsoft.com/office/powerpoint/2010/main" val="1212993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31</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51790" y="1330247"/>
            <a:ext cx="31151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Prédiction et Vérification : LDA</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703E9506-5204-205B-1BE1-A6C418E26F85}"/>
              </a:ext>
            </a:extLst>
          </p:cNvPr>
          <p:cNvPicPr>
            <a:picLocks noChangeAspect="1"/>
          </p:cNvPicPr>
          <p:nvPr/>
        </p:nvPicPr>
        <p:blipFill>
          <a:blip r:embed="rId3"/>
          <a:stretch>
            <a:fillRect/>
          </a:stretch>
        </p:blipFill>
        <p:spPr>
          <a:xfrm>
            <a:off x="1097279" y="2303603"/>
            <a:ext cx="8959147" cy="2481758"/>
          </a:xfrm>
          <a:prstGeom prst="rect">
            <a:avLst/>
          </a:prstGeom>
        </p:spPr>
      </p:pic>
    </p:spTree>
    <p:extLst>
      <p:ext uri="{BB962C8B-B14F-4D97-AF65-F5344CB8AC3E}">
        <p14:creationId xmlns:p14="http://schemas.microsoft.com/office/powerpoint/2010/main" val="127130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32</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51790" y="1330247"/>
            <a:ext cx="31151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Prédiction et Vérification : NMF</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B60EA716-0AF6-7A94-7438-6790FA2983A3}"/>
              </a:ext>
            </a:extLst>
          </p:cNvPr>
          <p:cNvPicPr>
            <a:picLocks noChangeAspect="1"/>
          </p:cNvPicPr>
          <p:nvPr/>
        </p:nvPicPr>
        <p:blipFill>
          <a:blip r:embed="rId3"/>
          <a:stretch>
            <a:fillRect/>
          </a:stretch>
        </p:blipFill>
        <p:spPr>
          <a:xfrm>
            <a:off x="1196340" y="2218055"/>
            <a:ext cx="8618220" cy="2502260"/>
          </a:xfrm>
          <a:prstGeom prst="rect">
            <a:avLst/>
          </a:prstGeom>
        </p:spPr>
      </p:pic>
      <p:pic>
        <p:nvPicPr>
          <p:cNvPr id="9" name="Image 8">
            <a:extLst>
              <a:ext uri="{FF2B5EF4-FFF2-40B4-BE49-F238E27FC236}">
                <a16:creationId xmlns:a16="http://schemas.microsoft.com/office/drawing/2014/main" id="{0B253824-7504-59BD-CEAB-0E9BAD0DAA92}"/>
              </a:ext>
            </a:extLst>
          </p:cNvPr>
          <p:cNvPicPr>
            <a:picLocks noChangeAspect="1"/>
          </p:cNvPicPr>
          <p:nvPr/>
        </p:nvPicPr>
        <p:blipFill>
          <a:blip r:embed="rId4"/>
          <a:stretch>
            <a:fillRect/>
          </a:stretch>
        </p:blipFill>
        <p:spPr>
          <a:xfrm>
            <a:off x="6029591" y="4375750"/>
            <a:ext cx="3771900" cy="1847850"/>
          </a:xfrm>
          <a:prstGeom prst="rect">
            <a:avLst/>
          </a:prstGeom>
        </p:spPr>
      </p:pic>
      <p:sp>
        <p:nvSpPr>
          <p:cNvPr id="11" name="ZoneTexte 10">
            <a:extLst>
              <a:ext uri="{FF2B5EF4-FFF2-40B4-BE49-F238E27FC236}">
                <a16:creationId xmlns:a16="http://schemas.microsoft.com/office/drawing/2014/main" id="{27FF08D0-930C-296E-A086-C8B9BC66B91E}"/>
              </a:ext>
            </a:extLst>
          </p:cNvPr>
          <p:cNvSpPr txBox="1"/>
          <p:nvPr/>
        </p:nvSpPr>
        <p:spPr>
          <a:xfrm>
            <a:off x="7594780" y="4109557"/>
            <a:ext cx="641522" cy="369332"/>
          </a:xfrm>
          <a:prstGeom prst="rect">
            <a:avLst/>
          </a:prstGeom>
          <a:noFill/>
        </p:spPr>
        <p:txBody>
          <a:bodyPr wrap="none" rtlCol="0">
            <a:spAutoFit/>
          </a:bodyPr>
          <a:lstStyle/>
          <a:p>
            <a:r>
              <a:rPr lang="fr-FR" dirty="0"/>
              <a:t>NMF</a:t>
            </a:r>
          </a:p>
        </p:txBody>
      </p:sp>
      <p:sp>
        <p:nvSpPr>
          <p:cNvPr id="12" name="ZoneTexte 11">
            <a:extLst>
              <a:ext uri="{FF2B5EF4-FFF2-40B4-BE49-F238E27FC236}">
                <a16:creationId xmlns:a16="http://schemas.microsoft.com/office/drawing/2014/main" id="{FE4C696C-B0DF-CF9E-5B28-9C77A64693C3}"/>
              </a:ext>
            </a:extLst>
          </p:cNvPr>
          <p:cNvSpPr txBox="1"/>
          <p:nvPr/>
        </p:nvSpPr>
        <p:spPr>
          <a:xfrm>
            <a:off x="8665390" y="4720315"/>
            <a:ext cx="566374" cy="369332"/>
          </a:xfrm>
          <a:prstGeom prst="rect">
            <a:avLst/>
          </a:prstGeom>
          <a:noFill/>
        </p:spPr>
        <p:txBody>
          <a:bodyPr wrap="none" rtlCol="0">
            <a:spAutoFit/>
          </a:bodyPr>
          <a:lstStyle/>
          <a:p>
            <a:r>
              <a:rPr lang="fr-FR" dirty="0"/>
              <a:t>LDA</a:t>
            </a:r>
          </a:p>
        </p:txBody>
      </p:sp>
      <p:sp>
        <p:nvSpPr>
          <p:cNvPr id="13" name="ZoneTexte 12">
            <a:extLst>
              <a:ext uri="{FF2B5EF4-FFF2-40B4-BE49-F238E27FC236}">
                <a16:creationId xmlns:a16="http://schemas.microsoft.com/office/drawing/2014/main" id="{672DCF11-D3E8-8058-FAF4-18D3281050F6}"/>
              </a:ext>
            </a:extLst>
          </p:cNvPr>
          <p:cNvSpPr txBox="1"/>
          <p:nvPr/>
        </p:nvSpPr>
        <p:spPr>
          <a:xfrm>
            <a:off x="6508930" y="4574221"/>
            <a:ext cx="623119" cy="369332"/>
          </a:xfrm>
          <a:prstGeom prst="rect">
            <a:avLst/>
          </a:prstGeom>
          <a:noFill/>
        </p:spPr>
        <p:txBody>
          <a:bodyPr wrap="none" rtlCol="0">
            <a:spAutoFit/>
          </a:bodyPr>
          <a:lstStyle/>
          <a:p>
            <a:r>
              <a:rPr lang="fr-FR" dirty="0"/>
              <a:t>SVM</a:t>
            </a:r>
          </a:p>
        </p:txBody>
      </p:sp>
    </p:spTree>
    <p:extLst>
      <p:ext uri="{BB962C8B-B14F-4D97-AF65-F5344CB8AC3E}">
        <p14:creationId xmlns:p14="http://schemas.microsoft.com/office/powerpoint/2010/main" val="1329764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odage du programme sur un écran d'ordinateur">
            <a:extLst>
              <a:ext uri="{FF2B5EF4-FFF2-40B4-BE49-F238E27FC236}">
                <a16:creationId xmlns:a16="http://schemas.microsoft.com/office/drawing/2014/main" id="{94E182DE-D040-3F9B-ADFA-AE801419EC11}"/>
              </a:ext>
            </a:extLst>
          </p:cNvPr>
          <p:cNvPicPr>
            <a:picLocks noChangeAspect="1"/>
          </p:cNvPicPr>
          <p:nvPr/>
        </p:nvPicPr>
        <p:blipFill>
          <a:blip r:embed="rId3"/>
          <a:srcRect t="21836" b="21836"/>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04 API</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33</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9424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34</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5" y="1379554"/>
            <a:ext cx="10745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Intérêt ?</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AutoShape 2">
            <a:extLst>
              <a:ext uri="{FF2B5EF4-FFF2-40B4-BE49-F238E27FC236}">
                <a16:creationId xmlns:a16="http://schemas.microsoft.com/office/drawing/2014/main" id="{3F812BE1-247B-8F4A-5FBB-67DD6DF8E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8438" name="Picture 6" descr="flask-logo-png-transparent - Probytes Web Development Company">
            <a:extLst>
              <a:ext uri="{FF2B5EF4-FFF2-40B4-BE49-F238E27FC236}">
                <a16:creationId xmlns:a16="http://schemas.microsoft.com/office/drawing/2014/main" id="{1C0F5C20-5659-60E1-D059-225EC4F44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354" y="2735580"/>
            <a:ext cx="2072061" cy="26632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me 13">
            <a:extLst>
              <a:ext uri="{FF2B5EF4-FFF2-40B4-BE49-F238E27FC236}">
                <a16:creationId xmlns:a16="http://schemas.microsoft.com/office/drawing/2014/main" id="{B607AC63-21EF-C366-568D-B9F0E639FB25}"/>
              </a:ext>
            </a:extLst>
          </p:cNvPr>
          <p:cNvGraphicFramePr/>
          <p:nvPr>
            <p:extLst>
              <p:ext uri="{D42A27DB-BD31-4B8C-83A1-F6EECF244321}">
                <p14:modId xmlns:p14="http://schemas.microsoft.com/office/powerpoint/2010/main" val="1264546263"/>
              </p:ext>
            </p:extLst>
          </p:nvPr>
        </p:nvGraphicFramePr>
        <p:xfrm>
          <a:off x="1796682" y="2415540"/>
          <a:ext cx="6217920" cy="3200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2371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35</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4" y="1379554"/>
            <a:ext cx="1489795"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Déploiement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8436" name="Picture 4" descr="PythonAnywhere Releases Online Integrated Development Environment and ...">
            <a:extLst>
              <a:ext uri="{FF2B5EF4-FFF2-40B4-BE49-F238E27FC236}">
                <a16:creationId xmlns:a16="http://schemas.microsoft.com/office/drawing/2014/main" id="{E2855152-2EC8-662A-EABE-ECCB7BB03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645" y="1934213"/>
            <a:ext cx="4369029" cy="80895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4"/>
          <a:stretch>
            <a:fillRect/>
          </a:stretch>
        </p:blipFill>
        <p:spPr>
          <a:xfrm>
            <a:off x="6095987" y="3428990"/>
            <a:ext cx="25" cy="20"/>
          </a:xfrm>
          <a:prstGeom prst="rect">
            <a:avLst/>
          </a:prstGeom>
        </p:spPr>
      </p:pic>
      <p:pic>
        <p:nvPicPr>
          <p:cNvPr id="13" name="Image 12">
            <a:extLst>
              <a:ext uri="{FF2B5EF4-FFF2-40B4-BE49-F238E27FC236}">
                <a16:creationId xmlns:a16="http://schemas.microsoft.com/office/drawing/2014/main" id="{A54343E3-E86D-A54D-5BC8-9D5AA8A11041}"/>
              </a:ext>
            </a:extLst>
          </p:cNvPr>
          <p:cNvPicPr>
            <a:picLocks noChangeAspect="1"/>
          </p:cNvPicPr>
          <p:nvPr/>
        </p:nvPicPr>
        <p:blipFill>
          <a:blip r:embed="rId5"/>
          <a:stretch>
            <a:fillRect/>
          </a:stretch>
        </p:blipFill>
        <p:spPr>
          <a:xfrm>
            <a:off x="5748338" y="2092243"/>
            <a:ext cx="4827612" cy="3882390"/>
          </a:xfrm>
          <a:prstGeom prst="rect">
            <a:avLst/>
          </a:prstGeom>
        </p:spPr>
      </p:pic>
      <p:graphicFrame>
        <p:nvGraphicFramePr>
          <p:cNvPr id="16" name="Diagramme 15">
            <a:extLst>
              <a:ext uri="{FF2B5EF4-FFF2-40B4-BE49-F238E27FC236}">
                <a16:creationId xmlns:a16="http://schemas.microsoft.com/office/drawing/2014/main" id="{1A7DF1EF-A076-1097-5C09-AF8CFFB22634}"/>
              </a:ext>
            </a:extLst>
          </p:cNvPr>
          <p:cNvGraphicFramePr/>
          <p:nvPr>
            <p:extLst>
              <p:ext uri="{D42A27DB-BD31-4B8C-83A1-F6EECF244321}">
                <p14:modId xmlns:p14="http://schemas.microsoft.com/office/powerpoint/2010/main" val="4137284930"/>
              </p:ext>
            </p:extLst>
          </p:nvPr>
        </p:nvGraphicFramePr>
        <p:xfrm>
          <a:off x="1562100" y="3294774"/>
          <a:ext cx="3657600" cy="23364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42318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36</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5" y="1379554"/>
            <a:ext cx="131451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Entry point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3"/>
          <a:stretch>
            <a:fillRect/>
          </a:stretch>
        </p:blipFill>
        <p:spPr>
          <a:xfrm>
            <a:off x="6095987" y="3428990"/>
            <a:ext cx="25" cy="20"/>
          </a:xfrm>
          <a:prstGeom prst="rect">
            <a:avLst/>
          </a:prstGeom>
        </p:spPr>
      </p:pic>
      <p:pic>
        <p:nvPicPr>
          <p:cNvPr id="6" name="Image 5">
            <a:extLst>
              <a:ext uri="{FF2B5EF4-FFF2-40B4-BE49-F238E27FC236}">
                <a16:creationId xmlns:a16="http://schemas.microsoft.com/office/drawing/2014/main" id="{21A95BCB-6027-9EB4-D388-B1D858CD83DC}"/>
              </a:ext>
            </a:extLst>
          </p:cNvPr>
          <p:cNvPicPr>
            <a:picLocks noChangeAspect="1"/>
          </p:cNvPicPr>
          <p:nvPr/>
        </p:nvPicPr>
        <p:blipFill>
          <a:blip r:embed="rId4"/>
          <a:stretch>
            <a:fillRect/>
          </a:stretch>
        </p:blipFill>
        <p:spPr>
          <a:xfrm>
            <a:off x="1652386" y="2032884"/>
            <a:ext cx="8887202" cy="3885272"/>
          </a:xfrm>
          <a:prstGeom prst="rect">
            <a:avLst/>
          </a:prstGeom>
        </p:spPr>
      </p:pic>
      <p:sp>
        <p:nvSpPr>
          <p:cNvPr id="9" name="ZoneTexte 8">
            <a:extLst>
              <a:ext uri="{FF2B5EF4-FFF2-40B4-BE49-F238E27FC236}">
                <a16:creationId xmlns:a16="http://schemas.microsoft.com/office/drawing/2014/main" id="{3A94ED67-94F6-27EB-ADB8-AF982B46A323}"/>
              </a:ext>
            </a:extLst>
          </p:cNvPr>
          <p:cNvSpPr txBox="1"/>
          <p:nvPr/>
        </p:nvSpPr>
        <p:spPr>
          <a:xfrm>
            <a:off x="3429000" y="5918156"/>
            <a:ext cx="6096000" cy="369332"/>
          </a:xfrm>
          <a:prstGeom prst="rect">
            <a:avLst/>
          </a:prstGeom>
          <a:noFill/>
        </p:spPr>
        <p:txBody>
          <a:bodyPr wrap="square">
            <a:spAutoFit/>
          </a:bodyPr>
          <a:lstStyle/>
          <a:p>
            <a:r>
              <a:rPr lang="fr-FR" dirty="0"/>
              <a:t>https://kaneda.pythonanywhere.com/static/index.html</a:t>
            </a:r>
          </a:p>
        </p:txBody>
      </p:sp>
    </p:spTree>
    <p:extLst>
      <p:ext uri="{BB962C8B-B14F-4D97-AF65-F5344CB8AC3E}">
        <p14:creationId xmlns:p14="http://schemas.microsoft.com/office/powerpoint/2010/main" val="1955456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anots en papier gris et un bateau orange">
            <a:extLst>
              <a:ext uri="{FF2B5EF4-FFF2-40B4-BE49-F238E27FC236}">
                <a16:creationId xmlns:a16="http://schemas.microsoft.com/office/drawing/2014/main" id="{94E182DE-D040-3F9B-ADFA-AE801419EC11}"/>
              </a:ext>
            </a:extLst>
          </p:cNvPr>
          <p:cNvPicPr>
            <a:picLocks noChangeAspect="1"/>
          </p:cNvPicPr>
          <p:nvPr/>
        </p:nvPicPr>
        <p:blipFill>
          <a:blip r:embed="rId3"/>
          <a:srcRect t="18709" b="18709"/>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Conclusion</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37</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3266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anchor="ctr">
            <a:normAutofit/>
          </a:bodyPr>
          <a:lstStyle/>
          <a:p>
            <a:pPr rtl="0">
              <a:spcAft>
                <a:spcPts val="600"/>
              </a:spcAft>
            </a:pPr>
            <a:r>
              <a:rPr lang="fr-FR" noProof="0"/>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fr-FR" noProof="0" smtClean="0"/>
              <a:pPr rtl="0">
                <a:spcAft>
                  <a:spcPts val="600"/>
                </a:spcAft>
              </a:pPr>
              <a:t>38</a:t>
            </a:fld>
            <a:endParaRPr lang="fr-FR" noProof="0"/>
          </a:p>
        </p:txBody>
      </p:sp>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3"/>
          <a:stretch>
            <a:fillRect/>
          </a:stretch>
        </p:blipFill>
        <p:spPr>
          <a:xfrm>
            <a:off x="6095987" y="3428990"/>
            <a:ext cx="25" cy="20"/>
          </a:xfrm>
          <a:prstGeom prst="rect">
            <a:avLst/>
          </a:prstGeom>
        </p:spPr>
      </p:pic>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FCFAF1FB-6C4D-EF1C-F82F-B04C284D2A2B}"/>
              </a:ext>
            </a:extLst>
          </p:cNvPr>
          <p:cNvSpPr txBox="1"/>
          <p:nvPr/>
        </p:nvSpPr>
        <p:spPr>
          <a:xfrm>
            <a:off x="1436356" y="1552382"/>
            <a:ext cx="9319261" cy="3385542"/>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t>Le traitement du langage nécessite une </a:t>
            </a:r>
            <a:r>
              <a:rPr lang="fr-FR" sz="1400" b="1" dirty="0"/>
              <a:t>approche mixte </a:t>
            </a:r>
            <a:r>
              <a:rPr lang="fr-FR" sz="1400" dirty="0"/>
              <a:t>pour des résultats optimaux</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b="1" dirty="0"/>
              <a:t>NMF, SVM et LDA </a:t>
            </a:r>
            <a:r>
              <a:rPr lang="fr-FR" sz="1400" dirty="0"/>
              <a:t>se sont avérés efficaces, avec le NMF ayant les meilleures performances</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La </a:t>
            </a:r>
            <a:r>
              <a:rPr lang="fr-FR" sz="1400" b="1" dirty="0"/>
              <a:t>qualité des données d’entrée </a:t>
            </a:r>
            <a:r>
              <a:rPr lang="fr-FR" sz="1400" dirty="0"/>
              <a:t>et les étapes de </a:t>
            </a:r>
            <a:r>
              <a:rPr lang="fr-FR" sz="1400" b="1" dirty="0"/>
              <a:t>prétraitement</a:t>
            </a:r>
            <a:r>
              <a:rPr lang="fr-FR" sz="1400" dirty="0"/>
              <a:t> sont cruciales pour la performance des modèles</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Les </a:t>
            </a:r>
            <a:r>
              <a:rPr lang="fr-FR" sz="1400" b="1" dirty="0"/>
              <a:t>défis</a:t>
            </a:r>
            <a:r>
              <a:rPr lang="fr-FR" sz="1400" dirty="0"/>
              <a:t> existent pour interpréter avec précision le langage humain, surtout quand il contient du code comme sur Stack </a:t>
            </a:r>
            <a:r>
              <a:rPr lang="fr-FR" sz="1400" dirty="0" err="1"/>
              <a:t>Overflow</a:t>
            </a:r>
            <a:endParaRPr lang="fr-FR" sz="1400" dirty="0"/>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Malgré ces défis, nous avons fait des progrès significatifs grâce aux outils de </a:t>
            </a:r>
            <a:r>
              <a:rPr lang="fr-FR" sz="1400" b="1" dirty="0"/>
              <a:t>machine </a:t>
            </a:r>
            <a:r>
              <a:rPr lang="fr-FR" sz="1400" b="1" dirty="0" err="1"/>
              <a:t>learning</a:t>
            </a:r>
            <a:r>
              <a:rPr lang="fr-FR" sz="1400" b="1" dirty="0"/>
              <a:t> </a:t>
            </a:r>
            <a:r>
              <a:rPr lang="fr-FR" sz="1400" dirty="0"/>
              <a:t>disponibles aujourd’hui</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En continuant à développer ces outils, nous nous rapprochons d’un système capable de comprendre et d’interpréter le langage humain </a:t>
            </a:r>
            <a:r>
              <a:rPr lang="fr-FR" sz="1400" b="1" dirty="0"/>
              <a:t>presque aussi efficacement d’un humain</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564832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oint d’interrogation jaune">
            <a:extLst>
              <a:ext uri="{FF2B5EF4-FFF2-40B4-BE49-F238E27FC236}">
                <a16:creationId xmlns:a16="http://schemas.microsoft.com/office/drawing/2014/main" id="{94E182DE-D040-3F9B-ADFA-AE801419EC11}"/>
              </a:ext>
            </a:extLst>
          </p:cNvPr>
          <p:cNvPicPr>
            <a:picLocks noChangeAspect="1"/>
          </p:cNvPicPr>
          <p:nvPr/>
        </p:nvPicPr>
        <p:blipFill>
          <a:blip r:embed="rId3"/>
          <a:srcRect t="18705" b="18705"/>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Questions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39</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171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你真正了解了评论的作用，评论区的作用了吗？ - 简书">
            <a:extLst>
              <a:ext uri="{FF2B5EF4-FFF2-40B4-BE49-F238E27FC236}">
                <a16:creationId xmlns:a16="http://schemas.microsoft.com/office/drawing/2014/main" id="{A7E6B758-FF27-6929-ACCD-5A16B533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924" y="3061898"/>
            <a:ext cx="2402427" cy="303690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01 CONTEXT - besoin</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4</a:t>
            </a:fld>
            <a:endParaRPr lang="fr-FR" sz="1400" noProof="0" dirty="0"/>
          </a:p>
        </p:txBody>
      </p:sp>
      <p:sp>
        <p:nvSpPr>
          <p:cNvPr id="7" name="Espace réservé du contenu 6">
            <a:extLst>
              <a:ext uri="{FF2B5EF4-FFF2-40B4-BE49-F238E27FC236}">
                <a16:creationId xmlns:a16="http://schemas.microsoft.com/office/drawing/2014/main" id="{30D74C34-B2CC-5543-F99C-6D30BCC15B12}"/>
              </a:ext>
            </a:extLst>
          </p:cNvPr>
          <p:cNvSpPr>
            <a:spLocks noGrp="1"/>
          </p:cNvSpPr>
          <p:nvPr>
            <p:ph idx="1"/>
          </p:nvPr>
        </p:nvSpPr>
        <p:spPr>
          <a:xfrm rot="21019497">
            <a:off x="924448" y="1894982"/>
            <a:ext cx="10058400" cy="979007"/>
          </a:xfrm>
          <a:solidFill>
            <a:schemeClr val="accent2"/>
          </a:solidFill>
          <a:ln>
            <a:solidFill>
              <a:schemeClr val="accent1"/>
            </a:solidFill>
          </a:ln>
          <a:effectLst>
            <a:outerShdw blurRad="63500" sx="102000" sy="102000" algn="ctr" rotWithShape="0">
              <a:prstClr val="black">
                <a:alpha val="40000"/>
              </a:prstClr>
            </a:outerShdw>
          </a:effectLst>
        </p:spPr>
        <p:txBody>
          <a:bodyPr>
            <a:normAutofit fontScale="92500" lnSpcReduction="10000"/>
          </a:bodyPr>
          <a:lstStyle/>
          <a:p>
            <a:pPr algn="l"/>
            <a:r>
              <a:rPr lang="fr-FR" b="0" i="0" dirty="0">
                <a:solidFill>
                  <a:srgbClr val="D1D5DB"/>
                </a:solidFill>
                <a:effectLst/>
                <a:latin typeface="Söhne"/>
              </a:rPr>
              <a:t>"Optimisez son expérience sur Stack </a:t>
            </a:r>
            <a:r>
              <a:rPr lang="fr-FR" b="0" i="0" dirty="0" err="1">
                <a:solidFill>
                  <a:srgbClr val="D1D5DB"/>
                </a:solidFill>
                <a:effectLst/>
                <a:latin typeface="Söhne"/>
              </a:rPr>
              <a:t>Overflow</a:t>
            </a:r>
            <a:r>
              <a:rPr lang="fr-FR" b="0" i="0" dirty="0">
                <a:solidFill>
                  <a:srgbClr val="D1D5DB"/>
                </a:solidFill>
                <a:effectLst/>
                <a:latin typeface="Söhne"/>
              </a:rPr>
              <a:t> grâce à un algorithme de machine </a:t>
            </a:r>
            <a:r>
              <a:rPr lang="fr-FR" b="0" i="0" dirty="0" err="1">
                <a:solidFill>
                  <a:srgbClr val="D1D5DB"/>
                </a:solidFill>
                <a:effectLst/>
                <a:latin typeface="Söhne"/>
              </a:rPr>
              <a:t>learning</a:t>
            </a:r>
            <a:r>
              <a:rPr lang="fr-FR" b="0" i="0" dirty="0">
                <a:solidFill>
                  <a:srgbClr val="D1D5DB"/>
                </a:solidFill>
                <a:effectLst/>
                <a:latin typeface="Söhne"/>
              </a:rPr>
              <a:t> de pointe qui attribue automatiquement les tags pertinents à chaque question, permettant de trouver les solutions rapidement et efficacement."</a:t>
            </a:r>
          </a:p>
          <a:p>
            <a:endParaRPr lang="fr-FR" dirty="0"/>
          </a:p>
        </p:txBody>
      </p:sp>
      <p:sp>
        <p:nvSpPr>
          <p:cNvPr id="9" name="ZoneTexte 8">
            <a:extLst>
              <a:ext uri="{FF2B5EF4-FFF2-40B4-BE49-F238E27FC236}">
                <a16:creationId xmlns:a16="http://schemas.microsoft.com/office/drawing/2014/main" id="{5B6415C3-B11A-7055-D2F4-FACCB86E8360}"/>
              </a:ext>
            </a:extLst>
          </p:cNvPr>
          <p:cNvSpPr txBox="1"/>
          <p:nvPr/>
        </p:nvSpPr>
        <p:spPr>
          <a:xfrm rot="253659">
            <a:off x="4661699" y="3882401"/>
            <a:ext cx="5714109" cy="1200329"/>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"Faciliter </a:t>
            </a:r>
            <a:r>
              <a:rPr lang="fr-FR" dirty="0">
                <a:solidFill>
                  <a:srgbClr val="D1D5DB"/>
                </a:solidFill>
                <a:latin typeface="Söhne"/>
              </a:rPr>
              <a:t>le</a:t>
            </a:r>
            <a:r>
              <a:rPr lang="fr-FR" b="0" i="0" dirty="0">
                <a:solidFill>
                  <a:srgbClr val="D1D5DB"/>
                </a:solidFill>
                <a:effectLst/>
                <a:latin typeface="Söhne"/>
              </a:rPr>
              <a:t>s recherches sur Stack </a:t>
            </a:r>
            <a:r>
              <a:rPr lang="fr-FR" b="0" i="0" dirty="0" err="1">
                <a:solidFill>
                  <a:srgbClr val="D1D5DB"/>
                </a:solidFill>
                <a:effectLst/>
                <a:latin typeface="Söhne"/>
              </a:rPr>
              <a:t>Overflow</a:t>
            </a:r>
            <a:r>
              <a:rPr lang="fr-FR" b="0" i="0" dirty="0">
                <a:solidFill>
                  <a:srgbClr val="D1D5DB"/>
                </a:solidFill>
                <a:effectLst/>
                <a:latin typeface="Söhne"/>
              </a:rPr>
              <a:t> ! Présenter un système de suggestion de tags alimenté par l'intelligence artificielle pour obtenir rapidement les réponses dont on a besoin."</a:t>
            </a:r>
          </a:p>
        </p:txBody>
      </p:sp>
    </p:spTree>
    <p:extLst>
      <p:ext uri="{BB962C8B-B14F-4D97-AF65-F5344CB8AC3E}">
        <p14:creationId xmlns:p14="http://schemas.microsoft.com/office/powerpoint/2010/main" val="272786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récupération</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5</a:t>
            </a:fld>
            <a:endParaRPr lang="fr-FR" sz="1400" noProof="0" dirty="0"/>
          </a:p>
        </p:txBody>
      </p:sp>
      <p:pic>
        <p:nvPicPr>
          <p:cNvPr id="10" name="Image 9">
            <a:extLst>
              <a:ext uri="{FF2B5EF4-FFF2-40B4-BE49-F238E27FC236}">
                <a16:creationId xmlns:a16="http://schemas.microsoft.com/office/drawing/2014/main" id="{D5460879-CC4B-047D-EC36-D63D2337634D}"/>
              </a:ext>
            </a:extLst>
          </p:cNvPr>
          <p:cNvPicPr>
            <a:picLocks noChangeAspect="1"/>
          </p:cNvPicPr>
          <p:nvPr/>
        </p:nvPicPr>
        <p:blipFill>
          <a:blip r:embed="rId3"/>
          <a:stretch>
            <a:fillRect/>
          </a:stretch>
        </p:blipFill>
        <p:spPr>
          <a:xfrm>
            <a:off x="916727" y="1274619"/>
            <a:ext cx="6186037" cy="4793672"/>
          </a:xfrm>
          <a:prstGeom prst="rect">
            <a:avLst/>
          </a:prstGeom>
        </p:spPr>
      </p:pic>
      <p:pic>
        <p:nvPicPr>
          <p:cNvPr id="4098" name="Picture 2" descr="3d Mann Auf Dem Bauch Liegend Und Mit Roten Fragezeichen Isoliert Auf ...">
            <a:extLst>
              <a:ext uri="{FF2B5EF4-FFF2-40B4-BE49-F238E27FC236}">
                <a16:creationId xmlns:a16="http://schemas.microsoft.com/office/drawing/2014/main" id="{2D1A265C-7C16-61A0-970C-DA94297B2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104" y="4047587"/>
            <a:ext cx="2826182" cy="21181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5C7F2C31-D1D5-D368-3FAE-430CD3B38999}"/>
              </a:ext>
            </a:extLst>
          </p:cNvPr>
          <p:cNvSpPr txBox="1"/>
          <p:nvPr/>
        </p:nvSpPr>
        <p:spPr>
          <a:xfrm rot="253659">
            <a:off x="6962387" y="2639447"/>
            <a:ext cx="4773456" cy="923330"/>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err="1">
                <a:solidFill>
                  <a:srgbClr val="D1D5DB"/>
                </a:solidFill>
                <a:effectLst/>
                <a:latin typeface="Söhne"/>
              </a:rPr>
              <a:t>StackExchange</a:t>
            </a:r>
            <a:r>
              <a:rPr lang="fr-FR" b="0" i="0" dirty="0">
                <a:solidFill>
                  <a:srgbClr val="D1D5DB"/>
                </a:solidFill>
                <a:effectLst/>
                <a:latin typeface="Söhne"/>
              </a:rPr>
              <a:t> </a:t>
            </a:r>
            <a:r>
              <a:rPr lang="fr-FR" b="0" i="0" dirty="0" err="1">
                <a:solidFill>
                  <a:srgbClr val="D1D5DB"/>
                </a:solidFill>
                <a:effectLst/>
                <a:latin typeface="Söhne"/>
              </a:rPr>
              <a:t>dataExplorer</a:t>
            </a:r>
            <a:r>
              <a:rPr lang="fr-FR" b="0" i="0" dirty="0">
                <a:solidFill>
                  <a:srgbClr val="D1D5DB"/>
                </a:solidFill>
                <a:effectLst/>
                <a:latin typeface="Söhne"/>
              </a:rPr>
              <a:t> est un outil puissant mit à disposition par Stack </a:t>
            </a:r>
            <a:r>
              <a:rPr lang="fr-FR" b="0" i="0" dirty="0" err="1">
                <a:solidFill>
                  <a:srgbClr val="D1D5DB"/>
                </a:solidFill>
                <a:effectLst/>
                <a:latin typeface="Söhne"/>
              </a:rPr>
              <a:t>OverFlow</a:t>
            </a:r>
            <a:r>
              <a:rPr lang="fr-FR" b="0" i="0" dirty="0">
                <a:solidFill>
                  <a:srgbClr val="D1D5DB"/>
                </a:solidFill>
                <a:effectLst/>
                <a:latin typeface="Söhne"/>
              </a:rPr>
              <a:t> pour extraire les données du site via des requête SQL</a:t>
            </a:r>
          </a:p>
        </p:txBody>
      </p:sp>
    </p:spTree>
    <p:extLst>
      <p:ext uri="{BB962C8B-B14F-4D97-AF65-F5344CB8AC3E}">
        <p14:creationId xmlns:p14="http://schemas.microsoft.com/office/powerpoint/2010/main" val="396207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6</a:t>
            </a:fld>
            <a:endParaRPr lang="fr-FR" sz="1400" noProof="0" dirty="0"/>
          </a:p>
        </p:txBody>
      </p:sp>
      <p:sp>
        <p:nvSpPr>
          <p:cNvPr id="6" name="ZoneTexte 5">
            <a:extLst>
              <a:ext uri="{FF2B5EF4-FFF2-40B4-BE49-F238E27FC236}">
                <a16:creationId xmlns:a16="http://schemas.microsoft.com/office/drawing/2014/main" id="{EDBAEDBF-E2D5-2234-B39B-6645F6976731}"/>
              </a:ext>
            </a:extLst>
          </p:cNvPr>
          <p:cNvSpPr txBox="1"/>
          <p:nvPr/>
        </p:nvSpPr>
        <p:spPr>
          <a:xfrm>
            <a:off x="1175349" y="2172666"/>
            <a:ext cx="5268583" cy="3108543"/>
          </a:xfrm>
          <a:prstGeom prst="rect">
            <a:avLst/>
          </a:prstGeom>
          <a:noFill/>
          <a:ln>
            <a:solidFill>
              <a:schemeClr val="accent1"/>
            </a:solidFill>
          </a:ln>
          <a:effectLst>
            <a:outerShdw blurRad="50800" dist="38100" algn="l" rotWithShape="0">
              <a:prstClr val="black">
                <a:alpha val="40000"/>
              </a:prstClr>
            </a:outerShdw>
          </a:effectLst>
        </p:spPr>
        <p:txBody>
          <a:bodyPr wrap="square">
            <a:spAutoFit/>
          </a:bodyPr>
          <a:lstStyle/>
          <a:p>
            <a:r>
              <a:rPr lang="en-US" sz="1400" b="1" i="0" dirty="0">
                <a:effectLst/>
                <a:latin typeface="Courier New" panose="02070309020205020404" pitchFamily="49" charset="0"/>
                <a:cs typeface="Courier New" panose="02070309020205020404" pitchFamily="49" charset="0"/>
              </a:rPr>
              <a:t>SELECT</a:t>
            </a:r>
            <a:r>
              <a:rPr lang="en-US" sz="1400" b="0" i="0" dirty="0">
                <a:effectLst/>
                <a:latin typeface="Courier New" panose="02070309020205020404" pitchFamily="49" charset="0"/>
                <a:cs typeface="Courier New" panose="02070309020205020404" pitchFamily="49" charset="0"/>
              </a:rPr>
              <a:t> </a:t>
            </a:r>
            <a:r>
              <a:rPr lang="en-US" sz="1400" b="1" i="0" dirty="0">
                <a:effectLst/>
                <a:latin typeface="Courier New" panose="02070309020205020404" pitchFamily="49" charset="0"/>
                <a:cs typeface="Courier New" panose="02070309020205020404" pitchFamily="49" charset="0"/>
              </a:rPr>
              <a:t>TOP</a:t>
            </a:r>
            <a:r>
              <a:rPr lang="en-US" sz="1400" b="0" i="0" dirty="0">
                <a:effectLst/>
                <a:latin typeface="Courier New" panose="02070309020205020404" pitchFamily="49" charset="0"/>
                <a:cs typeface="Courier New" panose="02070309020205020404" pitchFamily="49" charset="0"/>
              </a:rPr>
              <a:t> </a:t>
            </a:r>
            <a:r>
              <a:rPr lang="en-US" sz="1400" b="0" i="0" dirty="0">
                <a:solidFill>
                  <a:srgbClr val="FF0000"/>
                </a:solidFill>
                <a:effectLst/>
                <a:latin typeface="Courier New" panose="02070309020205020404" pitchFamily="49" charset="0"/>
                <a:cs typeface="Courier New" panose="02070309020205020404" pitchFamily="49" charset="0"/>
              </a:rPr>
              <a:t>50000</a:t>
            </a:r>
            <a:r>
              <a:rPr lang="en-US" sz="1400" b="0" i="0" dirty="0">
                <a:effectLst/>
                <a:latin typeface="Courier New" panose="02070309020205020404" pitchFamily="49" charset="0"/>
                <a:cs typeface="Courier New" panose="02070309020205020404" pitchFamily="49" charset="0"/>
              </a:rPr>
              <a:t> Title,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a:solidFill>
                  <a:srgbClr val="0070C0"/>
                </a:solidFill>
                <a:effectLst/>
                <a:latin typeface="Courier New" panose="02070309020205020404" pitchFamily="49" charset="0"/>
                <a:cs typeface="Courier New" panose="02070309020205020404" pitchFamily="49" charset="0"/>
              </a:rPr>
              <a:t>Body</a:t>
            </a:r>
            <a:r>
              <a:rPr lang="en-US" sz="1400" b="0" i="0" dirty="0">
                <a:effectLst/>
                <a:latin typeface="Courier New" panose="02070309020205020404" pitchFamily="49" charset="0"/>
                <a:cs typeface="Courier New" panose="02070309020205020404" pitchFamily="49" charset="0"/>
              </a:rPr>
              <a:t>,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Tags, </a:t>
            </a:r>
          </a:p>
          <a:p>
            <a:r>
              <a:rPr lang="en-US" sz="1400" b="0" i="0" dirty="0">
                <a:effectLst/>
                <a:latin typeface="Courier New" panose="02070309020205020404" pitchFamily="49" charset="0"/>
                <a:cs typeface="Courier New" panose="02070309020205020404" pitchFamily="49" charset="0"/>
              </a:rPr>
              <a:t>                 Id,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Score,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ViewCount</a:t>
            </a:r>
            <a:r>
              <a:rPr lang="en-US" sz="1400" b="0" i="0" dirty="0">
                <a:effectLst/>
                <a:latin typeface="Courier New" panose="02070309020205020404" pitchFamily="49" charset="0"/>
                <a:cs typeface="Courier New" panose="02070309020205020404" pitchFamily="49" charset="0"/>
              </a:rPr>
              <a:t>, </a:t>
            </a:r>
          </a:p>
          <a:p>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FavoriteCount</a:t>
            </a:r>
            <a:r>
              <a:rPr lang="en-US" sz="1400" b="0" i="0" dirty="0">
                <a:effectLst/>
                <a:latin typeface="Courier New" panose="02070309020205020404" pitchFamily="49" charset="0"/>
                <a:cs typeface="Courier New" panose="02070309020205020404" pitchFamily="49" charset="0"/>
              </a:rPr>
              <a:t>,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AnswerCount</a:t>
            </a:r>
            <a:endParaRPr lang="en-US" sz="1400" b="0" i="0" dirty="0">
              <a:effectLst/>
              <a:latin typeface="Courier New" panose="02070309020205020404" pitchFamily="49" charset="0"/>
              <a:cs typeface="Courier New" panose="02070309020205020404" pitchFamily="49" charset="0"/>
            </a:endParaRPr>
          </a:p>
          <a:p>
            <a:r>
              <a:rPr lang="en-US" sz="1400" b="1" i="0" dirty="0">
                <a:effectLst/>
                <a:latin typeface="Courier New" panose="02070309020205020404" pitchFamily="49" charset="0"/>
                <a:cs typeface="Courier New" panose="02070309020205020404" pitchFamily="49" charset="0"/>
              </a:rPr>
              <a:t>FROM</a:t>
            </a:r>
            <a:r>
              <a:rPr lang="en-US" sz="1400" b="0" i="0" dirty="0">
                <a:effectLst/>
                <a:latin typeface="Courier New" panose="02070309020205020404" pitchFamily="49" charset="0"/>
                <a:cs typeface="Courier New" panose="02070309020205020404" pitchFamily="49" charset="0"/>
              </a:rPr>
              <a:t> Posts </a:t>
            </a:r>
          </a:p>
          <a:p>
            <a:r>
              <a:rPr lang="en-US" sz="1400" b="1" i="0" dirty="0">
                <a:effectLst/>
                <a:latin typeface="Courier New" panose="02070309020205020404" pitchFamily="49" charset="0"/>
                <a:cs typeface="Courier New" panose="02070309020205020404" pitchFamily="49" charset="0"/>
              </a:rPr>
              <a:t>WHERE</a:t>
            </a: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ViewCount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10</a:t>
            </a:r>
            <a:r>
              <a:rPr lang="en-US" sz="1400" b="0" i="0" dirty="0">
                <a:effectLst/>
                <a:latin typeface="Courier New" panose="02070309020205020404" pitchFamily="49" charset="0"/>
                <a:cs typeface="Courier New" panose="02070309020205020404" pitchFamily="49" charset="0"/>
              </a:rPr>
              <a:t> </a:t>
            </a:r>
          </a:p>
          <a:p>
            <a:r>
              <a:rPr lang="en-US" sz="1400" b="0" i="1" dirty="0">
                <a:solidFill>
                  <a:srgbClr val="00B050"/>
                </a:solidFill>
                <a:effectLst/>
                <a:latin typeface="Courier New" panose="02070309020205020404" pitchFamily="49" charset="0"/>
                <a:cs typeface="Courier New" panose="02070309020205020404" pitchFamily="49" charset="0"/>
              </a:rPr>
              <a:t>--AND </a:t>
            </a:r>
            <a:r>
              <a:rPr lang="en-US" sz="1400" b="0" i="1" dirty="0" err="1">
                <a:solidFill>
                  <a:srgbClr val="00B050"/>
                </a:solidFill>
                <a:effectLst/>
                <a:latin typeface="Courier New" panose="02070309020205020404" pitchFamily="49" charset="0"/>
                <a:cs typeface="Courier New" panose="02070309020205020404" pitchFamily="49" charset="0"/>
              </a:rPr>
              <a:t>FavoriteCount</a:t>
            </a:r>
            <a:r>
              <a:rPr lang="en-US" sz="1400" b="0" i="1" dirty="0">
                <a:solidFill>
                  <a:srgbClr val="00B050"/>
                </a:solidFill>
                <a:effectLst/>
                <a:latin typeface="Courier New" panose="02070309020205020404" pitchFamily="49" charset="0"/>
                <a:cs typeface="Courier New" panose="02070309020205020404" pitchFamily="49" charset="0"/>
              </a:rPr>
              <a:t> &gt; 10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Score &gt; </a:t>
            </a:r>
            <a:r>
              <a:rPr lang="en-US" sz="1400" b="0" i="0" dirty="0">
                <a:solidFill>
                  <a:srgbClr val="FF0000"/>
                </a:solidFill>
                <a:effectLst/>
                <a:latin typeface="Courier New" panose="02070309020205020404" pitchFamily="49" charset="0"/>
                <a:cs typeface="Courier New" panose="02070309020205020404" pitchFamily="49" charset="0"/>
              </a:rPr>
              <a:t>10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AnswerCount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a:t>
            </a:r>
            <a:r>
              <a:rPr lang="en-US" sz="1400" b="0" i="0" dirty="0">
                <a:solidFill>
                  <a:srgbClr val="0070C0"/>
                </a:solidFill>
                <a:effectLst/>
                <a:latin typeface="Courier New" panose="02070309020205020404" pitchFamily="49" charset="0"/>
                <a:cs typeface="Courier New" panose="02070309020205020404" pitchFamily="49" charset="0"/>
              </a:rPr>
              <a:t>LEN</a:t>
            </a:r>
            <a:r>
              <a:rPr lang="en-US" sz="1400" b="0" i="0" dirty="0">
                <a:effectLst/>
                <a:latin typeface="Courier New" panose="02070309020205020404" pitchFamily="49" charset="0"/>
                <a:cs typeface="Courier New" panose="02070309020205020404" pitchFamily="49" charset="0"/>
              </a:rPr>
              <a:t>(Tags) - </a:t>
            </a:r>
            <a:r>
              <a:rPr lang="en-US" sz="1400" b="0" i="0" dirty="0">
                <a:solidFill>
                  <a:srgbClr val="0070C0"/>
                </a:solidFill>
                <a:effectLst/>
                <a:latin typeface="Courier New" panose="02070309020205020404" pitchFamily="49" charset="0"/>
                <a:cs typeface="Courier New" panose="02070309020205020404" pitchFamily="49" charset="0"/>
              </a:rPr>
              <a:t>LEN</a:t>
            </a:r>
            <a:r>
              <a:rPr lang="en-US" sz="1400" b="0" i="0" dirty="0">
                <a:effectLst/>
                <a:latin typeface="Courier New" panose="02070309020205020404" pitchFamily="49" charset="0"/>
                <a:cs typeface="Courier New" panose="02070309020205020404" pitchFamily="49" charset="0"/>
              </a:rPr>
              <a:t>(</a:t>
            </a:r>
            <a:r>
              <a:rPr lang="en-US" sz="1400" b="0" i="0" dirty="0">
                <a:solidFill>
                  <a:srgbClr val="0070C0"/>
                </a:solidFill>
                <a:effectLst/>
                <a:latin typeface="Courier New" panose="02070309020205020404" pitchFamily="49" charset="0"/>
                <a:cs typeface="Courier New" panose="02070309020205020404" pitchFamily="49" charset="0"/>
              </a:rPr>
              <a:t>REPLACE</a:t>
            </a:r>
            <a:r>
              <a:rPr lang="en-US" sz="1400" b="0" i="0" dirty="0">
                <a:effectLst/>
                <a:latin typeface="Courier New" panose="02070309020205020404" pitchFamily="49" charset="0"/>
                <a:cs typeface="Courier New" panose="02070309020205020404" pitchFamily="49" charset="0"/>
              </a:rPr>
              <a:t>(Tags, </a:t>
            </a:r>
            <a:r>
              <a:rPr lang="en-US" sz="1400" b="0" i="0" dirty="0">
                <a:solidFill>
                  <a:srgbClr val="FF0000"/>
                </a:solidFill>
                <a:effectLst/>
                <a:latin typeface="Courier New" panose="02070309020205020404" pitchFamily="49" charset="0"/>
                <a:cs typeface="Courier New" panose="02070309020205020404" pitchFamily="49" charset="0"/>
              </a:rPr>
              <a:t>'&lt;'</a:t>
            </a:r>
            <a:r>
              <a:rPr lang="en-US" sz="1400" b="0" i="0" dirty="0">
                <a:effectLst/>
                <a:latin typeface="Courier New" panose="02070309020205020404" pitchFamily="49" charset="0"/>
                <a:cs typeface="Courier New" panose="02070309020205020404" pitchFamily="49" charset="0"/>
              </a:rPr>
              <a:t>,</a:t>
            </a:r>
            <a:r>
              <a:rPr lang="en-US" sz="1400" b="0" i="0" dirty="0">
                <a:solidFill>
                  <a:srgbClr val="FF0000"/>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5</a:t>
            </a:r>
            <a:endParaRPr lang="fr-FR" sz="1400" dirty="0">
              <a:solidFill>
                <a:srgbClr val="FF0000"/>
              </a:solidFill>
              <a:latin typeface="Courier New" panose="02070309020205020404" pitchFamily="49" charset="0"/>
              <a:cs typeface="Courier New" panose="02070309020205020404" pitchFamily="49" charset="0"/>
            </a:endParaRPr>
          </a:p>
        </p:txBody>
      </p:sp>
      <p:pic>
        <p:nvPicPr>
          <p:cNvPr id="5122" name="Picture 2" descr="Orange database icon (png symbol)">
            <a:extLst>
              <a:ext uri="{FF2B5EF4-FFF2-40B4-BE49-F238E27FC236}">
                <a16:creationId xmlns:a16="http://schemas.microsoft.com/office/drawing/2014/main" id="{70C8C23D-7F82-F26E-BAB6-140A3BDBD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306" y="2172666"/>
            <a:ext cx="3618345" cy="361834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F058F8D-6D31-E3C5-8F41-53E6B2B49454}"/>
              </a:ext>
            </a:extLst>
          </p:cNvPr>
          <p:cNvSpPr txBox="1"/>
          <p:nvPr/>
        </p:nvSpPr>
        <p:spPr>
          <a:xfrm>
            <a:off x="1124818" y="1397173"/>
            <a:ext cx="503583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Extraire un jeu de données pertinent et conséquent</a:t>
            </a:r>
          </a:p>
        </p:txBody>
      </p:sp>
      <p:sp>
        <p:nvSpPr>
          <p:cNvPr id="8" name="ZoneTexte 7">
            <a:extLst>
              <a:ext uri="{FF2B5EF4-FFF2-40B4-BE49-F238E27FC236}">
                <a16:creationId xmlns:a16="http://schemas.microsoft.com/office/drawing/2014/main" id="{7D483B22-84C0-1284-0928-F469A7347E6B}"/>
              </a:ext>
            </a:extLst>
          </p:cNvPr>
          <p:cNvSpPr txBox="1"/>
          <p:nvPr/>
        </p:nvSpPr>
        <p:spPr>
          <a:xfrm>
            <a:off x="7903028" y="2428170"/>
            <a:ext cx="2565126" cy="369332"/>
          </a:xfrm>
          <a:prstGeom prst="rect">
            <a:avLst/>
          </a:prstGeom>
          <a:noFill/>
        </p:spPr>
        <p:txBody>
          <a:bodyPr wrap="none" rtlCol="0">
            <a:spAutoFit/>
          </a:bodyPr>
          <a:lstStyle/>
          <a:p>
            <a:r>
              <a:rPr lang="fr-FR" dirty="0">
                <a:solidFill>
                  <a:schemeClr val="bg1"/>
                </a:solidFill>
              </a:rPr>
              <a:t>50 000 enregistrements</a:t>
            </a:r>
          </a:p>
        </p:txBody>
      </p:sp>
      <p:sp>
        <p:nvSpPr>
          <p:cNvPr id="9" name="ZoneTexte 8">
            <a:extLst>
              <a:ext uri="{FF2B5EF4-FFF2-40B4-BE49-F238E27FC236}">
                <a16:creationId xmlns:a16="http://schemas.microsoft.com/office/drawing/2014/main" id="{CDAE4EAA-D8D0-B3D4-74EE-F99F6C4D66F6}"/>
              </a:ext>
            </a:extLst>
          </p:cNvPr>
          <p:cNvSpPr txBox="1"/>
          <p:nvPr/>
        </p:nvSpPr>
        <p:spPr>
          <a:xfrm>
            <a:off x="8389997" y="3736253"/>
            <a:ext cx="1801583" cy="369332"/>
          </a:xfrm>
          <a:prstGeom prst="rect">
            <a:avLst/>
          </a:prstGeom>
          <a:noFill/>
        </p:spPr>
        <p:txBody>
          <a:bodyPr wrap="none" rtlCol="0">
            <a:spAutoFit/>
          </a:bodyPr>
          <a:lstStyle/>
          <a:p>
            <a:r>
              <a:rPr lang="fr-FR" dirty="0">
                <a:solidFill>
                  <a:schemeClr val="bg1"/>
                </a:solidFill>
              </a:rPr>
              <a:t>Au moins 5 tags </a:t>
            </a:r>
          </a:p>
        </p:txBody>
      </p:sp>
      <p:sp>
        <p:nvSpPr>
          <p:cNvPr id="12" name="ZoneTexte 11">
            <a:extLst>
              <a:ext uri="{FF2B5EF4-FFF2-40B4-BE49-F238E27FC236}">
                <a16:creationId xmlns:a16="http://schemas.microsoft.com/office/drawing/2014/main" id="{07769641-A620-611B-C55F-8DECB787C297}"/>
              </a:ext>
            </a:extLst>
          </p:cNvPr>
          <p:cNvSpPr txBox="1"/>
          <p:nvPr/>
        </p:nvSpPr>
        <p:spPr>
          <a:xfrm>
            <a:off x="8389997" y="4551817"/>
            <a:ext cx="1781257" cy="369332"/>
          </a:xfrm>
          <a:prstGeom prst="rect">
            <a:avLst/>
          </a:prstGeom>
          <a:noFill/>
        </p:spPr>
        <p:txBody>
          <a:bodyPr wrap="none" rtlCol="0">
            <a:spAutoFit/>
          </a:bodyPr>
          <a:lstStyle/>
          <a:p>
            <a:r>
              <a:rPr lang="fr-FR" dirty="0">
                <a:solidFill>
                  <a:schemeClr val="bg1"/>
                </a:solidFill>
              </a:rPr>
              <a:t>Score honorable</a:t>
            </a:r>
          </a:p>
        </p:txBody>
      </p:sp>
      <p:sp>
        <p:nvSpPr>
          <p:cNvPr id="13" name="ZoneTexte 12">
            <a:extLst>
              <a:ext uri="{FF2B5EF4-FFF2-40B4-BE49-F238E27FC236}">
                <a16:creationId xmlns:a16="http://schemas.microsoft.com/office/drawing/2014/main" id="{468B781F-4261-FFDE-13CF-4A0A78C41636}"/>
              </a:ext>
            </a:extLst>
          </p:cNvPr>
          <p:cNvSpPr txBox="1"/>
          <p:nvPr/>
        </p:nvSpPr>
        <p:spPr>
          <a:xfrm>
            <a:off x="8201900" y="5243097"/>
            <a:ext cx="2104487" cy="369332"/>
          </a:xfrm>
          <a:prstGeom prst="rect">
            <a:avLst/>
          </a:prstGeom>
          <a:noFill/>
        </p:spPr>
        <p:txBody>
          <a:bodyPr wrap="none" rtlCol="0">
            <a:spAutoFit/>
          </a:bodyPr>
          <a:lstStyle/>
          <a:p>
            <a:r>
              <a:rPr lang="fr-FR" dirty="0">
                <a:solidFill>
                  <a:schemeClr val="bg1"/>
                </a:solidFill>
              </a:rPr>
              <a:t>Visibilités et favoris </a:t>
            </a:r>
          </a:p>
        </p:txBody>
      </p:sp>
      <p:sp>
        <p:nvSpPr>
          <p:cNvPr id="4" name="ZoneTexte 3">
            <a:extLst>
              <a:ext uri="{FF2B5EF4-FFF2-40B4-BE49-F238E27FC236}">
                <a16:creationId xmlns:a16="http://schemas.microsoft.com/office/drawing/2014/main" id="{736F34B2-F6F3-05C6-407F-F9E47E747079}"/>
              </a:ext>
            </a:extLst>
          </p:cNvPr>
          <p:cNvSpPr txBox="1"/>
          <p:nvPr/>
        </p:nvSpPr>
        <p:spPr>
          <a:xfrm>
            <a:off x="7994022" y="2798165"/>
            <a:ext cx="2405017" cy="369332"/>
          </a:xfrm>
          <a:prstGeom prst="rect">
            <a:avLst/>
          </a:prstGeom>
          <a:noFill/>
        </p:spPr>
        <p:txBody>
          <a:bodyPr wrap="none" rtlCol="0">
            <a:spAutoFit/>
          </a:bodyPr>
          <a:lstStyle/>
          <a:p>
            <a:r>
              <a:rPr lang="fr-FR" dirty="0">
                <a:solidFill>
                  <a:schemeClr val="bg1"/>
                </a:solidFill>
              </a:rPr>
              <a:t>Périodicité 2008 - </a:t>
            </a:r>
            <a:r>
              <a:rPr lang="fr-FR" dirty="0" err="1">
                <a:solidFill>
                  <a:schemeClr val="bg1"/>
                </a:solidFill>
              </a:rPr>
              <a:t>Now</a:t>
            </a:r>
            <a:endParaRPr lang="fr-FR" dirty="0">
              <a:solidFill>
                <a:schemeClr val="bg1"/>
              </a:solidFill>
            </a:endParaRPr>
          </a:p>
        </p:txBody>
      </p:sp>
    </p:spTree>
    <p:extLst>
      <p:ext uri="{BB962C8B-B14F-4D97-AF65-F5344CB8AC3E}">
        <p14:creationId xmlns:p14="http://schemas.microsoft.com/office/powerpoint/2010/main" val="1649794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7</a:t>
            </a:fld>
            <a:endParaRPr lang="fr-FR" sz="1400" noProof="0" dirty="0"/>
          </a:p>
        </p:txBody>
      </p:sp>
      <p:pic>
        <p:nvPicPr>
          <p:cNvPr id="16" name="Image 15">
            <a:extLst>
              <a:ext uri="{FF2B5EF4-FFF2-40B4-BE49-F238E27FC236}">
                <a16:creationId xmlns:a16="http://schemas.microsoft.com/office/drawing/2014/main" id="{CCFF89A8-8747-6E3D-6257-870B1F693F07}"/>
              </a:ext>
            </a:extLst>
          </p:cNvPr>
          <p:cNvPicPr>
            <a:picLocks noChangeAspect="1"/>
          </p:cNvPicPr>
          <p:nvPr/>
        </p:nvPicPr>
        <p:blipFill>
          <a:blip r:embed="rId3"/>
          <a:stretch>
            <a:fillRect/>
          </a:stretch>
        </p:blipFill>
        <p:spPr>
          <a:xfrm>
            <a:off x="2170076" y="1984452"/>
            <a:ext cx="7912808" cy="3791437"/>
          </a:xfrm>
          <a:prstGeom prst="rect">
            <a:avLst/>
          </a:prstGeom>
        </p:spPr>
      </p:pic>
      <p:sp>
        <p:nvSpPr>
          <p:cNvPr id="17" name="ZoneTexte 16">
            <a:extLst>
              <a:ext uri="{FF2B5EF4-FFF2-40B4-BE49-F238E27FC236}">
                <a16:creationId xmlns:a16="http://schemas.microsoft.com/office/drawing/2014/main" id="{89BCB9A2-D770-9FA9-94ED-9FCB6AAF31C4}"/>
              </a:ext>
            </a:extLst>
          </p:cNvPr>
          <p:cNvSpPr txBox="1"/>
          <p:nvPr/>
        </p:nvSpPr>
        <p:spPr>
          <a:xfrm>
            <a:off x="2048455" y="1313503"/>
            <a:ext cx="781598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Un ensemble de données homogène et non vide, facilitant la phase de nettoyage</a:t>
            </a:r>
          </a:p>
        </p:txBody>
      </p:sp>
    </p:spTree>
    <p:extLst>
      <p:ext uri="{BB962C8B-B14F-4D97-AF65-F5344CB8AC3E}">
        <p14:creationId xmlns:p14="http://schemas.microsoft.com/office/powerpoint/2010/main" val="3594213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a:t>
            </a:r>
            <a:r>
              <a:rPr lang="fr-FR" dirty="0" err="1">
                <a:solidFill>
                  <a:schemeClr val="bg1"/>
                </a:solidFill>
              </a:rPr>
              <a:t>Netoyage</a:t>
            </a:r>
            <a:r>
              <a:rPr lang="fr-FR" dirty="0">
                <a:solidFill>
                  <a:schemeClr val="bg1"/>
                </a:solidFill>
              </a:rPr>
              <a:t>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024148" y="1318758"/>
            <a:ext cx="259585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Identification des </a:t>
            </a:r>
            <a:r>
              <a:rPr lang="fr-FR" b="0" i="0" dirty="0" err="1">
                <a:solidFill>
                  <a:srgbClr val="D1D5DB"/>
                </a:solidFill>
                <a:effectLst/>
                <a:latin typeface="Söhne"/>
              </a:rPr>
              <a:t>outliers</a:t>
            </a:r>
            <a:endParaRPr lang="fr-FR" b="0" i="0" dirty="0">
              <a:solidFill>
                <a:srgbClr val="D1D5DB"/>
              </a:solidFill>
              <a:effectLst/>
              <a:latin typeface="Söhne"/>
            </a:endParaRPr>
          </a:p>
        </p:txBody>
      </p:sp>
      <p:pic>
        <p:nvPicPr>
          <p:cNvPr id="12" name="Image 11">
            <a:extLst>
              <a:ext uri="{FF2B5EF4-FFF2-40B4-BE49-F238E27FC236}">
                <a16:creationId xmlns:a16="http://schemas.microsoft.com/office/drawing/2014/main" id="{4F7ED311-BDFE-A4AA-A68B-32C353EA5D6D}"/>
              </a:ext>
            </a:extLst>
          </p:cNvPr>
          <p:cNvPicPr>
            <a:picLocks noChangeAspect="1"/>
          </p:cNvPicPr>
          <p:nvPr/>
        </p:nvPicPr>
        <p:blipFill>
          <a:blip r:embed="rId3"/>
          <a:stretch>
            <a:fillRect/>
          </a:stretch>
        </p:blipFill>
        <p:spPr>
          <a:xfrm>
            <a:off x="1206450" y="2213325"/>
            <a:ext cx="3883710" cy="3005837"/>
          </a:xfrm>
          <a:prstGeom prst="rect">
            <a:avLst/>
          </a:prstGeom>
        </p:spPr>
      </p:pic>
      <p:pic>
        <p:nvPicPr>
          <p:cNvPr id="14" name="Image 13">
            <a:extLst>
              <a:ext uri="{FF2B5EF4-FFF2-40B4-BE49-F238E27FC236}">
                <a16:creationId xmlns:a16="http://schemas.microsoft.com/office/drawing/2014/main" id="{CAA8C39A-66BE-BC6C-A26C-BE9FD75F995F}"/>
              </a:ext>
            </a:extLst>
          </p:cNvPr>
          <p:cNvPicPr>
            <a:picLocks noChangeAspect="1"/>
          </p:cNvPicPr>
          <p:nvPr/>
        </p:nvPicPr>
        <p:blipFill>
          <a:blip r:embed="rId4"/>
          <a:stretch>
            <a:fillRect/>
          </a:stretch>
        </p:blipFill>
        <p:spPr>
          <a:xfrm>
            <a:off x="7522302" y="2213325"/>
            <a:ext cx="3633378" cy="2840641"/>
          </a:xfrm>
          <a:prstGeom prst="rect">
            <a:avLst/>
          </a:prstGeom>
        </p:spPr>
      </p:pic>
      <p:sp>
        <p:nvSpPr>
          <p:cNvPr id="16" name="Flèche : droite 15">
            <a:extLst>
              <a:ext uri="{FF2B5EF4-FFF2-40B4-BE49-F238E27FC236}">
                <a16:creationId xmlns:a16="http://schemas.microsoft.com/office/drawing/2014/main" id="{F849ED1F-9678-0DB2-1DBC-AC3025618A8F}"/>
              </a:ext>
            </a:extLst>
          </p:cNvPr>
          <p:cNvSpPr/>
          <p:nvPr/>
        </p:nvSpPr>
        <p:spPr>
          <a:xfrm>
            <a:off x="5448300" y="3429000"/>
            <a:ext cx="1653542"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DBE72A03-DB6F-DD07-0FD9-D6FE14F5434A}"/>
              </a:ext>
            </a:extLst>
          </p:cNvPr>
          <p:cNvSpPr txBox="1"/>
          <p:nvPr/>
        </p:nvSpPr>
        <p:spPr>
          <a:xfrm>
            <a:off x="5220381" y="3080962"/>
            <a:ext cx="2171699" cy="276999"/>
          </a:xfrm>
          <a:prstGeom prst="rect">
            <a:avLst/>
          </a:prstGeom>
          <a:noFill/>
        </p:spPr>
        <p:txBody>
          <a:bodyPr wrap="square" rtlCol="0">
            <a:spAutoFit/>
          </a:bodyPr>
          <a:lstStyle/>
          <a:p>
            <a:r>
              <a:rPr lang="fr-FR" sz="1200" dirty="0"/>
              <a:t>Transformation logarithmique</a:t>
            </a:r>
          </a:p>
        </p:txBody>
      </p:sp>
    </p:spTree>
    <p:extLst>
      <p:ext uri="{BB962C8B-B14F-4D97-AF65-F5344CB8AC3E}">
        <p14:creationId xmlns:p14="http://schemas.microsoft.com/office/powerpoint/2010/main" val="3695496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9</a:t>
            </a:fld>
            <a:endParaRPr lang="fr-FR" sz="1400" noProof="0" dirty="0"/>
          </a:p>
        </p:txBody>
      </p:sp>
      <p:sp>
        <p:nvSpPr>
          <p:cNvPr id="17" name="ZoneTexte 16">
            <a:extLst>
              <a:ext uri="{FF2B5EF4-FFF2-40B4-BE49-F238E27FC236}">
                <a16:creationId xmlns:a16="http://schemas.microsoft.com/office/drawing/2014/main" id="{89BCB9A2-D770-9FA9-94ED-9FCB6AAF31C4}"/>
              </a:ext>
            </a:extLst>
          </p:cNvPr>
          <p:cNvSpPr txBox="1"/>
          <p:nvPr/>
        </p:nvSpPr>
        <p:spPr>
          <a:xfrm>
            <a:off x="3549451" y="1313503"/>
            <a:ext cx="47836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Analyse de l’ancienneté des </a:t>
            </a:r>
            <a:r>
              <a:rPr lang="fr-FR" b="0" i="0" dirty="0" err="1">
                <a:solidFill>
                  <a:srgbClr val="D1D5DB"/>
                </a:solidFill>
                <a:effectLst/>
                <a:latin typeface="Söhne"/>
              </a:rPr>
              <a:t>posts</a:t>
            </a:r>
            <a:r>
              <a:rPr lang="fr-FR" b="0" i="0" dirty="0">
                <a:solidFill>
                  <a:srgbClr val="D1D5DB"/>
                </a:solidFill>
                <a:effectLst/>
                <a:latin typeface="Söhne"/>
              </a:rPr>
              <a:t> de 2008 à 2022</a:t>
            </a:r>
          </a:p>
        </p:txBody>
      </p:sp>
      <p:pic>
        <p:nvPicPr>
          <p:cNvPr id="6" name="Image 5">
            <a:extLst>
              <a:ext uri="{FF2B5EF4-FFF2-40B4-BE49-F238E27FC236}">
                <a16:creationId xmlns:a16="http://schemas.microsoft.com/office/drawing/2014/main" id="{4A1E6552-5F3C-7D91-AD6D-2B6B45C12AAA}"/>
              </a:ext>
            </a:extLst>
          </p:cNvPr>
          <p:cNvPicPr>
            <a:picLocks noChangeAspect="1"/>
          </p:cNvPicPr>
          <p:nvPr/>
        </p:nvPicPr>
        <p:blipFill>
          <a:blip r:embed="rId3"/>
          <a:stretch>
            <a:fillRect/>
          </a:stretch>
        </p:blipFill>
        <p:spPr>
          <a:xfrm>
            <a:off x="1195083" y="1952681"/>
            <a:ext cx="5501281" cy="3906878"/>
          </a:xfrm>
          <a:prstGeom prst="rect">
            <a:avLst/>
          </a:prstGeom>
        </p:spPr>
      </p:pic>
      <p:pic>
        <p:nvPicPr>
          <p:cNvPr id="6146" name="Picture 2" descr="Download Text Symbol Question Mark Computer Graphics 3D HQ PNG Image ...">
            <a:extLst>
              <a:ext uri="{FF2B5EF4-FFF2-40B4-BE49-F238E27FC236}">
                <a16:creationId xmlns:a16="http://schemas.microsoft.com/office/drawing/2014/main" id="{F133AEF8-C421-24D8-5BF6-2B4481021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378" y="2452467"/>
            <a:ext cx="3700732" cy="370073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1F9910CF-0F34-1F9E-2F36-1FC6D73E5B00}"/>
              </a:ext>
            </a:extLst>
          </p:cNvPr>
          <p:cNvSpPr txBox="1"/>
          <p:nvPr/>
        </p:nvSpPr>
        <p:spPr>
          <a:xfrm>
            <a:off x="8833447" y="3032533"/>
            <a:ext cx="2697193" cy="1477328"/>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just"/>
            <a:r>
              <a:rPr lang="fr-FR" b="0" i="0" dirty="0">
                <a:solidFill>
                  <a:srgbClr val="D1D5DB"/>
                </a:solidFill>
                <a:effectLst/>
                <a:latin typeface="Söhne"/>
              </a:rPr>
              <a:t>Une baisse de la f</a:t>
            </a:r>
            <a:r>
              <a:rPr lang="fr-FR" dirty="0">
                <a:solidFill>
                  <a:srgbClr val="D1D5DB"/>
                </a:solidFill>
                <a:latin typeface="Söhne"/>
              </a:rPr>
              <a:t>réquentation et des </a:t>
            </a:r>
            <a:r>
              <a:rPr lang="fr-FR" dirty="0" err="1">
                <a:solidFill>
                  <a:srgbClr val="D1D5DB"/>
                </a:solidFill>
                <a:latin typeface="Söhne"/>
              </a:rPr>
              <a:t>posts</a:t>
            </a:r>
            <a:r>
              <a:rPr lang="fr-FR" dirty="0">
                <a:solidFill>
                  <a:srgbClr val="D1D5DB"/>
                </a:solidFill>
                <a:latin typeface="Söhne"/>
              </a:rPr>
              <a:t> sur les dernières années peut-elle potentiellement fausser l’analyse  ?</a:t>
            </a:r>
            <a:endParaRPr lang="fr-FR" b="0" i="0" dirty="0">
              <a:solidFill>
                <a:srgbClr val="D1D5DB"/>
              </a:solidFill>
              <a:effectLst/>
              <a:latin typeface="Söhne"/>
            </a:endParaRPr>
          </a:p>
        </p:txBody>
      </p:sp>
    </p:spTree>
    <p:extLst>
      <p:ext uri="{BB962C8B-B14F-4D97-AF65-F5344CB8AC3E}">
        <p14:creationId xmlns:p14="http://schemas.microsoft.com/office/powerpoint/2010/main" val="95357805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28_TF22712842.potx" id="{B4DAF7E4-72E6-4CEF-992D-0FA86C3D6F40}" vid="{25F68A61-38D2-42D2-A3C0-ED26A71F6DC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{0B5AF9E6-E8AE-4C4F-BBFC-51EB8A090592}tf22712842_win32</Template>
  <TotalTime>3159</TotalTime>
  <Words>2342</Words>
  <Application>Microsoft Office PowerPoint</Application>
  <PresentationFormat>Grand écran</PresentationFormat>
  <Paragraphs>371</Paragraphs>
  <Slides>39</Slides>
  <Notes>39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39</vt:i4>
      </vt:variant>
    </vt:vector>
  </HeadingPairs>
  <TitlesOfParts>
    <vt:vector size="47" baseType="lpstr">
      <vt:lpstr>-apple-system</vt:lpstr>
      <vt:lpstr>Arial</vt:lpstr>
      <vt:lpstr>Bookman Old Style</vt:lpstr>
      <vt:lpstr>Calibri</vt:lpstr>
      <vt:lpstr>Courier New</vt:lpstr>
      <vt:lpstr>Franklin Gothic Book</vt:lpstr>
      <vt:lpstr>Söhne</vt:lpstr>
      <vt:lpstr>1_RetrospectVTI</vt:lpstr>
      <vt:lpstr>Catégorisation automatique des questions</vt:lpstr>
      <vt:lpstr>PLAN</vt:lpstr>
      <vt:lpstr>01 Contexte</vt:lpstr>
      <vt:lpstr>01 CONTEXT - besoin</vt:lpstr>
      <vt:lpstr>02 TRAITEMENT - récupération</vt:lpstr>
      <vt:lpstr>02 TRAITEMENT - données</vt:lpstr>
      <vt:lpstr>02 TRAITEMENT - données </vt:lpstr>
      <vt:lpstr>02 TRAITEMENT - Netoyage </vt:lpstr>
      <vt:lpstr>02 TRAITEMENT - données </vt:lpstr>
      <vt:lpstr>02 TRAITEMENT - Filtrage </vt:lpstr>
      <vt:lpstr>02 TRAITEMENT - Corrélations </vt:lpstr>
      <vt:lpstr>02 TRAITEMENT - Corrélations </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04 API</vt:lpstr>
      <vt:lpstr>04 API</vt:lpstr>
      <vt:lpstr>04 API</vt:lpstr>
      <vt:lpstr>04 API</vt:lpstr>
      <vt:lpstr>Conclusion</vt:lpstr>
      <vt:lpstr>Présentation PowerPoint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Catégorisation automatique des questions</dc:title>
  <dc:creator>Fabrice DEPREZ</dc:creator>
  <cp:lastModifiedBy>Fabrice DEPREZ</cp:lastModifiedBy>
  <cp:revision>10</cp:revision>
  <dcterms:created xsi:type="dcterms:W3CDTF">2023-07-22T10:00:19Z</dcterms:created>
  <dcterms:modified xsi:type="dcterms:W3CDTF">2023-07-24T15:03:13Z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